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4"/>
  </p:notesMasterIdLst>
  <p:handoutMasterIdLst>
    <p:handoutMasterId r:id="rId95"/>
  </p:handoutMasterIdLst>
  <p:sldIdLst>
    <p:sldId id="256" r:id="rId2"/>
    <p:sldId id="390" r:id="rId3"/>
    <p:sldId id="391" r:id="rId4"/>
    <p:sldId id="306" r:id="rId5"/>
    <p:sldId id="404" r:id="rId6"/>
    <p:sldId id="307" r:id="rId7"/>
    <p:sldId id="308" r:id="rId8"/>
    <p:sldId id="281" r:id="rId9"/>
    <p:sldId id="410" r:id="rId10"/>
    <p:sldId id="394" r:id="rId11"/>
    <p:sldId id="309" r:id="rId12"/>
    <p:sldId id="405" r:id="rId13"/>
    <p:sldId id="290" r:id="rId14"/>
    <p:sldId id="310" r:id="rId15"/>
    <p:sldId id="291" r:id="rId16"/>
    <p:sldId id="406" r:id="rId17"/>
    <p:sldId id="311" r:id="rId18"/>
    <p:sldId id="298" r:id="rId19"/>
    <p:sldId id="292" r:id="rId20"/>
    <p:sldId id="407" r:id="rId21"/>
    <p:sldId id="418" r:id="rId22"/>
    <p:sldId id="392" r:id="rId23"/>
    <p:sldId id="312" r:id="rId24"/>
    <p:sldId id="343" r:id="rId25"/>
    <p:sldId id="299" r:id="rId26"/>
    <p:sldId id="293" r:id="rId27"/>
    <p:sldId id="395" r:id="rId28"/>
    <p:sldId id="411" r:id="rId29"/>
    <p:sldId id="313" r:id="rId30"/>
    <p:sldId id="413" r:id="rId31"/>
    <p:sldId id="294" r:id="rId32"/>
    <p:sldId id="314" r:id="rId33"/>
    <p:sldId id="397" r:id="rId34"/>
    <p:sldId id="316" r:id="rId35"/>
    <p:sldId id="315" r:id="rId36"/>
    <p:sldId id="419" r:id="rId37"/>
    <p:sldId id="300" r:id="rId38"/>
    <p:sldId id="301" r:id="rId39"/>
    <p:sldId id="317" r:id="rId40"/>
    <p:sldId id="318" r:id="rId41"/>
    <p:sldId id="319" r:id="rId42"/>
    <p:sldId id="344" r:id="rId43"/>
    <p:sldId id="320" r:id="rId44"/>
    <p:sldId id="409" r:id="rId45"/>
    <p:sldId id="420" r:id="rId46"/>
    <p:sldId id="321" r:id="rId47"/>
    <p:sldId id="396" r:id="rId48"/>
    <p:sldId id="322" r:id="rId49"/>
    <p:sldId id="323" r:id="rId50"/>
    <p:sldId id="324" r:id="rId51"/>
    <p:sldId id="325" r:id="rId52"/>
    <p:sldId id="303" r:id="rId53"/>
    <p:sldId id="295" r:id="rId54"/>
    <p:sldId id="326" r:id="rId55"/>
    <p:sldId id="327" r:id="rId56"/>
    <p:sldId id="328" r:id="rId57"/>
    <p:sldId id="329" r:id="rId58"/>
    <p:sldId id="330" r:id="rId59"/>
    <p:sldId id="331" r:id="rId60"/>
    <p:sldId id="332" r:id="rId61"/>
    <p:sldId id="333" r:id="rId62"/>
    <p:sldId id="349" r:id="rId63"/>
    <p:sldId id="415" r:id="rId64"/>
    <p:sldId id="416" r:id="rId65"/>
    <p:sldId id="421" r:id="rId66"/>
    <p:sldId id="334" r:id="rId67"/>
    <p:sldId id="398" r:id="rId68"/>
    <p:sldId id="335" r:id="rId69"/>
    <p:sldId id="399" r:id="rId70"/>
    <p:sldId id="304" r:id="rId71"/>
    <p:sldId id="400" r:id="rId72"/>
    <p:sldId id="337" r:id="rId73"/>
    <p:sldId id="338" r:id="rId74"/>
    <p:sldId id="422" r:id="rId75"/>
    <p:sldId id="339" r:id="rId76"/>
    <p:sldId id="393" r:id="rId77"/>
    <p:sldId id="340" r:id="rId78"/>
    <p:sldId id="341" r:id="rId79"/>
    <p:sldId id="386" r:id="rId80"/>
    <p:sldId id="305" r:id="rId81"/>
    <p:sldId id="296" r:id="rId82"/>
    <p:sldId id="342" r:id="rId83"/>
    <p:sldId id="297" r:id="rId84"/>
    <p:sldId id="412" r:id="rId85"/>
    <p:sldId id="388" r:id="rId86"/>
    <p:sldId id="389" r:id="rId87"/>
    <p:sldId id="401" r:id="rId88"/>
    <p:sldId id="402" r:id="rId89"/>
    <p:sldId id="403" r:id="rId90"/>
    <p:sldId id="414" r:id="rId91"/>
    <p:sldId id="417" r:id="rId92"/>
    <p:sldId id="356"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5F7622-1C75-4F61-B2FA-08CD47D929D5}" v="65" dt="2022-09-23T19:49:07.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53" autoAdjust="0"/>
  </p:normalViewPr>
  <p:slideViewPr>
    <p:cSldViewPr snapToGrid="0" snapToObjects="1">
      <p:cViewPr varScale="1">
        <p:scale>
          <a:sx n="76" d="100"/>
          <a:sy n="76" d="100"/>
        </p:scale>
        <p:origin x="232"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nhoon Lee" userId="7bb1de35-1092-4fdf-afeb-04d202f8d1ba" providerId="ADAL" clId="{F65F7622-1C75-4F61-B2FA-08CD47D929D5}"/>
    <pc:docChg chg="undo redo custSel addSld delSld modSld">
      <pc:chgData name="Mahnhoon Lee" userId="7bb1de35-1092-4fdf-afeb-04d202f8d1ba" providerId="ADAL" clId="{F65F7622-1C75-4F61-B2FA-08CD47D929D5}" dt="2022-09-23T19:49:07.441" v="760" actId="20578"/>
      <pc:docMkLst>
        <pc:docMk/>
      </pc:docMkLst>
      <pc:sldChg chg="modSp mod">
        <pc:chgData name="Mahnhoon Lee" userId="7bb1de35-1092-4fdf-afeb-04d202f8d1ba" providerId="ADAL" clId="{F65F7622-1C75-4F61-B2FA-08CD47D929D5}" dt="2022-09-16T16:30:57.343" v="241" actId="207"/>
        <pc:sldMkLst>
          <pc:docMk/>
          <pc:sldMk cId="0" sldId="290"/>
        </pc:sldMkLst>
        <pc:spChg chg="mod">
          <ac:chgData name="Mahnhoon Lee" userId="7bb1de35-1092-4fdf-afeb-04d202f8d1ba" providerId="ADAL" clId="{F65F7622-1C75-4F61-B2FA-08CD47D929D5}" dt="2022-09-16T16:30:57.343" v="241" actId="207"/>
          <ac:spMkLst>
            <pc:docMk/>
            <pc:sldMk cId="0" sldId="290"/>
            <ac:spMk id="6" creationId="{00000000-0000-0000-0000-000000000000}"/>
          </ac:spMkLst>
        </pc:spChg>
      </pc:sldChg>
      <pc:sldChg chg="modSp mod">
        <pc:chgData name="Mahnhoon Lee" userId="7bb1de35-1092-4fdf-afeb-04d202f8d1ba" providerId="ADAL" clId="{F65F7622-1C75-4F61-B2FA-08CD47D929D5}" dt="2022-09-16T16:36:35.990" v="248" actId="207"/>
        <pc:sldMkLst>
          <pc:docMk/>
          <pc:sldMk cId="0" sldId="291"/>
        </pc:sldMkLst>
        <pc:spChg chg="mod">
          <ac:chgData name="Mahnhoon Lee" userId="7bb1de35-1092-4fdf-afeb-04d202f8d1ba" providerId="ADAL" clId="{F65F7622-1C75-4F61-B2FA-08CD47D929D5}" dt="2022-09-16T16:36:31.222" v="246" actId="20577"/>
          <ac:spMkLst>
            <pc:docMk/>
            <pc:sldMk cId="0" sldId="291"/>
            <ac:spMk id="2" creationId="{00000000-0000-0000-0000-000000000000}"/>
          </ac:spMkLst>
        </pc:spChg>
        <pc:spChg chg="mod">
          <ac:chgData name="Mahnhoon Lee" userId="7bb1de35-1092-4fdf-afeb-04d202f8d1ba" providerId="ADAL" clId="{F65F7622-1C75-4F61-B2FA-08CD47D929D5}" dt="2022-09-16T16:36:35.990" v="248" actId="207"/>
          <ac:spMkLst>
            <pc:docMk/>
            <pc:sldMk cId="0" sldId="291"/>
            <ac:spMk id="6" creationId="{00000000-0000-0000-0000-000000000000}"/>
          </ac:spMkLst>
        </pc:spChg>
      </pc:sldChg>
      <pc:sldChg chg="modSp mod">
        <pc:chgData name="Mahnhoon Lee" userId="7bb1de35-1092-4fdf-afeb-04d202f8d1ba" providerId="ADAL" clId="{F65F7622-1C75-4F61-B2FA-08CD47D929D5}" dt="2022-09-16T16:41:18.762" v="255" actId="20577"/>
        <pc:sldMkLst>
          <pc:docMk/>
          <pc:sldMk cId="0" sldId="292"/>
        </pc:sldMkLst>
        <pc:spChg chg="mod">
          <ac:chgData name="Mahnhoon Lee" userId="7bb1de35-1092-4fdf-afeb-04d202f8d1ba" providerId="ADAL" clId="{F65F7622-1C75-4F61-B2FA-08CD47D929D5}" dt="2022-09-16T16:41:18.762" v="255" actId="20577"/>
          <ac:spMkLst>
            <pc:docMk/>
            <pc:sldMk cId="0" sldId="292"/>
            <ac:spMk id="6" creationId="{00000000-0000-0000-0000-000000000000}"/>
          </ac:spMkLst>
        </pc:spChg>
      </pc:sldChg>
      <pc:sldChg chg="modSp mod">
        <pc:chgData name="Mahnhoon Lee" userId="7bb1de35-1092-4fdf-afeb-04d202f8d1ba" providerId="ADAL" clId="{F65F7622-1C75-4F61-B2FA-08CD47D929D5}" dt="2022-09-16T17:10:15.877" v="357" actId="20577"/>
        <pc:sldMkLst>
          <pc:docMk/>
          <pc:sldMk cId="0" sldId="293"/>
        </pc:sldMkLst>
        <pc:spChg chg="mod">
          <ac:chgData name="Mahnhoon Lee" userId="7bb1de35-1092-4fdf-afeb-04d202f8d1ba" providerId="ADAL" clId="{F65F7622-1C75-4F61-B2FA-08CD47D929D5}" dt="2022-09-16T17:10:15.877" v="357" actId="20577"/>
          <ac:spMkLst>
            <pc:docMk/>
            <pc:sldMk cId="0" sldId="293"/>
            <ac:spMk id="3" creationId="{00000000-0000-0000-0000-000000000000}"/>
          </ac:spMkLst>
        </pc:spChg>
      </pc:sldChg>
      <pc:sldChg chg="modSp mod">
        <pc:chgData name="Mahnhoon Lee" userId="7bb1de35-1092-4fdf-afeb-04d202f8d1ba" providerId="ADAL" clId="{F65F7622-1C75-4F61-B2FA-08CD47D929D5}" dt="2022-09-21T15:47:21.259" v="464" actId="20577"/>
        <pc:sldMkLst>
          <pc:docMk/>
          <pc:sldMk cId="0" sldId="294"/>
        </pc:sldMkLst>
        <pc:spChg chg="mod">
          <ac:chgData name="Mahnhoon Lee" userId="7bb1de35-1092-4fdf-afeb-04d202f8d1ba" providerId="ADAL" clId="{F65F7622-1C75-4F61-B2FA-08CD47D929D5}" dt="2022-09-21T15:47:21.259" v="464" actId="20577"/>
          <ac:spMkLst>
            <pc:docMk/>
            <pc:sldMk cId="0" sldId="294"/>
            <ac:spMk id="3" creationId="{00000000-0000-0000-0000-000000000000}"/>
          </ac:spMkLst>
        </pc:spChg>
      </pc:sldChg>
      <pc:sldChg chg="modSp mod">
        <pc:chgData name="Mahnhoon Lee" userId="7bb1de35-1092-4fdf-afeb-04d202f8d1ba" providerId="ADAL" clId="{F65F7622-1C75-4F61-B2FA-08CD47D929D5}" dt="2022-09-21T16:20:25.419" v="581" actId="20577"/>
        <pc:sldMkLst>
          <pc:docMk/>
          <pc:sldMk cId="0" sldId="296"/>
        </pc:sldMkLst>
        <pc:spChg chg="mod">
          <ac:chgData name="Mahnhoon Lee" userId="7bb1de35-1092-4fdf-afeb-04d202f8d1ba" providerId="ADAL" clId="{F65F7622-1C75-4F61-B2FA-08CD47D929D5}" dt="2022-09-21T16:20:25.419" v="581" actId="20577"/>
          <ac:spMkLst>
            <pc:docMk/>
            <pc:sldMk cId="0" sldId="296"/>
            <ac:spMk id="4" creationId="{00000000-0000-0000-0000-000000000000}"/>
          </ac:spMkLst>
        </pc:spChg>
      </pc:sldChg>
      <pc:sldChg chg="modSp mod">
        <pc:chgData name="Mahnhoon Lee" userId="7bb1de35-1092-4fdf-afeb-04d202f8d1ba" providerId="ADAL" clId="{F65F7622-1C75-4F61-B2FA-08CD47D929D5}" dt="2022-09-23T16:06:56.308" v="612" actId="6549"/>
        <pc:sldMkLst>
          <pc:docMk/>
          <pc:sldMk cId="0" sldId="297"/>
        </pc:sldMkLst>
        <pc:spChg chg="mod">
          <ac:chgData name="Mahnhoon Lee" userId="7bb1de35-1092-4fdf-afeb-04d202f8d1ba" providerId="ADAL" clId="{F65F7622-1C75-4F61-B2FA-08CD47D929D5}" dt="2022-09-23T16:06:56.308" v="612" actId="6549"/>
          <ac:spMkLst>
            <pc:docMk/>
            <pc:sldMk cId="0" sldId="297"/>
            <ac:spMk id="3" creationId="{00000000-0000-0000-0000-000000000000}"/>
          </ac:spMkLst>
        </pc:spChg>
        <pc:spChg chg="mod">
          <ac:chgData name="Mahnhoon Lee" userId="7bb1de35-1092-4fdf-afeb-04d202f8d1ba" providerId="ADAL" clId="{F65F7622-1C75-4F61-B2FA-08CD47D929D5}" dt="2022-09-21T16:20:20.076" v="580" actId="20577"/>
          <ac:spMkLst>
            <pc:docMk/>
            <pc:sldMk cId="0" sldId="297"/>
            <ac:spMk id="4" creationId="{00000000-0000-0000-0000-000000000000}"/>
          </ac:spMkLst>
        </pc:spChg>
      </pc:sldChg>
      <pc:sldChg chg="addSp delSp modSp mod">
        <pc:chgData name="Mahnhoon Lee" userId="7bb1de35-1092-4fdf-afeb-04d202f8d1ba" providerId="ADAL" clId="{F65F7622-1C75-4F61-B2FA-08CD47D929D5}" dt="2022-09-21T15:32:38.960" v="424"/>
        <pc:sldMkLst>
          <pc:docMk/>
          <pc:sldMk cId="0" sldId="299"/>
        </pc:sldMkLst>
        <pc:spChg chg="add del mod">
          <ac:chgData name="Mahnhoon Lee" userId="7bb1de35-1092-4fdf-afeb-04d202f8d1ba" providerId="ADAL" clId="{F65F7622-1C75-4F61-B2FA-08CD47D929D5}" dt="2022-09-21T15:32:38.960" v="424"/>
          <ac:spMkLst>
            <pc:docMk/>
            <pc:sldMk cId="0" sldId="299"/>
            <ac:spMk id="4" creationId="{DF39F5EC-F633-4880-F3DF-5FDD4B8D6E27}"/>
          </ac:spMkLst>
        </pc:spChg>
        <pc:spChg chg="mod">
          <ac:chgData name="Mahnhoon Lee" userId="7bb1de35-1092-4fdf-afeb-04d202f8d1ba" providerId="ADAL" clId="{F65F7622-1C75-4F61-B2FA-08CD47D929D5}" dt="2022-09-16T16:44:59.904" v="287" actId="14100"/>
          <ac:spMkLst>
            <pc:docMk/>
            <pc:sldMk cId="0" sldId="299"/>
            <ac:spMk id="8" creationId="{00000000-0000-0000-0000-000000000000}"/>
          </ac:spMkLst>
        </pc:spChg>
      </pc:sldChg>
      <pc:sldChg chg="addSp delSp">
        <pc:chgData name="Mahnhoon Lee" userId="7bb1de35-1092-4fdf-afeb-04d202f8d1ba" providerId="ADAL" clId="{F65F7622-1C75-4F61-B2FA-08CD47D929D5}" dt="2022-09-21T15:47:17.112" v="461"/>
        <pc:sldMkLst>
          <pc:docMk/>
          <pc:sldMk cId="0" sldId="301"/>
        </pc:sldMkLst>
        <pc:picChg chg="add del">
          <ac:chgData name="Mahnhoon Lee" userId="7bb1de35-1092-4fdf-afeb-04d202f8d1ba" providerId="ADAL" clId="{F65F7622-1C75-4F61-B2FA-08CD47D929D5}" dt="2022-09-21T15:47:17.112" v="461"/>
          <ac:picMkLst>
            <pc:docMk/>
            <pc:sldMk cId="0" sldId="301"/>
            <ac:picMk id="1026" creationId="{D715EE82-AB90-50B3-45CC-AB74279F3348}"/>
          </ac:picMkLst>
        </pc:picChg>
      </pc:sldChg>
      <pc:sldChg chg="modSp mod">
        <pc:chgData name="Mahnhoon Lee" userId="7bb1de35-1092-4fdf-afeb-04d202f8d1ba" providerId="ADAL" clId="{F65F7622-1C75-4F61-B2FA-08CD47D929D5}" dt="2022-09-16T16:22:27.558" v="206" actId="207"/>
        <pc:sldMkLst>
          <pc:docMk/>
          <pc:sldMk cId="0" sldId="306"/>
        </pc:sldMkLst>
        <pc:spChg chg="mod">
          <ac:chgData name="Mahnhoon Lee" userId="7bb1de35-1092-4fdf-afeb-04d202f8d1ba" providerId="ADAL" clId="{F65F7622-1C75-4F61-B2FA-08CD47D929D5}" dt="2022-09-16T16:22:27.558" v="206" actId="207"/>
          <ac:spMkLst>
            <pc:docMk/>
            <pc:sldMk cId="0" sldId="306"/>
            <ac:spMk id="6" creationId="{00000000-0000-0000-0000-000000000000}"/>
          </ac:spMkLst>
        </pc:spChg>
      </pc:sldChg>
      <pc:sldChg chg="modSp mod">
        <pc:chgData name="Mahnhoon Lee" userId="7bb1de35-1092-4fdf-afeb-04d202f8d1ba" providerId="ADAL" clId="{F65F7622-1C75-4F61-B2FA-08CD47D929D5}" dt="2022-09-16T16:25:05.369" v="217" actId="20577"/>
        <pc:sldMkLst>
          <pc:docMk/>
          <pc:sldMk cId="0" sldId="307"/>
        </pc:sldMkLst>
        <pc:spChg chg="mod">
          <ac:chgData name="Mahnhoon Lee" userId="7bb1de35-1092-4fdf-afeb-04d202f8d1ba" providerId="ADAL" clId="{F65F7622-1C75-4F61-B2FA-08CD47D929D5}" dt="2022-09-16T16:24:29.513" v="210" actId="20577"/>
          <ac:spMkLst>
            <pc:docMk/>
            <pc:sldMk cId="0" sldId="307"/>
            <ac:spMk id="2" creationId="{00000000-0000-0000-0000-000000000000}"/>
          </ac:spMkLst>
        </pc:spChg>
        <pc:spChg chg="mod">
          <ac:chgData name="Mahnhoon Lee" userId="7bb1de35-1092-4fdf-afeb-04d202f8d1ba" providerId="ADAL" clId="{F65F7622-1C75-4F61-B2FA-08CD47D929D5}" dt="2022-09-16T16:25:05.369" v="217" actId="20577"/>
          <ac:spMkLst>
            <pc:docMk/>
            <pc:sldMk cId="0" sldId="307"/>
            <ac:spMk id="3" creationId="{00000000-0000-0000-0000-000000000000}"/>
          </ac:spMkLst>
        </pc:spChg>
      </pc:sldChg>
      <pc:sldChg chg="modSp mod">
        <pc:chgData name="Mahnhoon Lee" userId="7bb1de35-1092-4fdf-afeb-04d202f8d1ba" providerId="ADAL" clId="{F65F7622-1C75-4F61-B2FA-08CD47D929D5}" dt="2022-09-16T16:26:04.808" v="218" actId="20577"/>
        <pc:sldMkLst>
          <pc:docMk/>
          <pc:sldMk cId="0" sldId="308"/>
        </pc:sldMkLst>
        <pc:spChg chg="mod">
          <ac:chgData name="Mahnhoon Lee" userId="7bb1de35-1092-4fdf-afeb-04d202f8d1ba" providerId="ADAL" clId="{F65F7622-1C75-4F61-B2FA-08CD47D929D5}" dt="2022-09-16T16:26:04.808" v="218" actId="20577"/>
          <ac:spMkLst>
            <pc:docMk/>
            <pc:sldMk cId="0" sldId="308"/>
            <ac:spMk id="3" creationId="{00000000-0000-0000-0000-000000000000}"/>
          </ac:spMkLst>
        </pc:spChg>
      </pc:sldChg>
      <pc:sldChg chg="modSp">
        <pc:chgData name="Mahnhoon Lee" userId="7bb1de35-1092-4fdf-afeb-04d202f8d1ba" providerId="ADAL" clId="{F65F7622-1C75-4F61-B2FA-08CD47D929D5}" dt="2022-09-16T16:28:57.671" v="234" actId="20577"/>
        <pc:sldMkLst>
          <pc:docMk/>
          <pc:sldMk cId="0" sldId="309"/>
        </pc:sldMkLst>
        <pc:spChg chg="mod">
          <ac:chgData name="Mahnhoon Lee" userId="7bb1de35-1092-4fdf-afeb-04d202f8d1ba" providerId="ADAL" clId="{F65F7622-1C75-4F61-B2FA-08CD47D929D5}" dt="2022-09-16T16:28:57.671" v="234" actId="20577"/>
          <ac:spMkLst>
            <pc:docMk/>
            <pc:sldMk cId="0" sldId="309"/>
            <ac:spMk id="3" creationId="{00000000-0000-0000-0000-000000000000}"/>
          </ac:spMkLst>
        </pc:spChg>
      </pc:sldChg>
      <pc:sldChg chg="modSp mod">
        <pc:chgData name="Mahnhoon Lee" userId="7bb1de35-1092-4fdf-afeb-04d202f8d1ba" providerId="ADAL" clId="{F65F7622-1C75-4F61-B2FA-08CD47D929D5}" dt="2022-09-21T15:48:23.512" v="479" actId="20577"/>
        <pc:sldMkLst>
          <pc:docMk/>
          <pc:sldMk cId="0" sldId="317"/>
        </pc:sldMkLst>
        <pc:spChg chg="mod">
          <ac:chgData name="Mahnhoon Lee" userId="7bb1de35-1092-4fdf-afeb-04d202f8d1ba" providerId="ADAL" clId="{F65F7622-1C75-4F61-B2FA-08CD47D929D5}" dt="2022-09-21T15:48:23.512" v="479" actId="20577"/>
          <ac:spMkLst>
            <pc:docMk/>
            <pc:sldMk cId="0" sldId="317"/>
            <ac:spMk id="3" creationId="{00000000-0000-0000-0000-000000000000}"/>
          </ac:spMkLst>
        </pc:spChg>
        <pc:spChg chg="mod">
          <ac:chgData name="Mahnhoon Lee" userId="7bb1de35-1092-4fdf-afeb-04d202f8d1ba" providerId="ADAL" clId="{F65F7622-1C75-4F61-B2FA-08CD47D929D5}" dt="2022-09-21T15:48:08.758" v="477" actId="1076"/>
          <ac:spMkLst>
            <pc:docMk/>
            <pc:sldMk cId="0" sldId="317"/>
            <ac:spMk id="4" creationId="{00000000-0000-0000-0000-000000000000}"/>
          </ac:spMkLst>
        </pc:spChg>
      </pc:sldChg>
      <pc:sldChg chg="modSp mod">
        <pc:chgData name="Mahnhoon Lee" userId="7bb1de35-1092-4fdf-afeb-04d202f8d1ba" providerId="ADAL" clId="{F65F7622-1C75-4F61-B2FA-08CD47D929D5}" dt="2022-09-21T15:53:02.437" v="482" actId="20577"/>
        <pc:sldMkLst>
          <pc:docMk/>
          <pc:sldMk cId="0" sldId="322"/>
        </pc:sldMkLst>
        <pc:spChg chg="mod">
          <ac:chgData name="Mahnhoon Lee" userId="7bb1de35-1092-4fdf-afeb-04d202f8d1ba" providerId="ADAL" clId="{F65F7622-1C75-4F61-B2FA-08CD47D929D5}" dt="2022-09-21T15:53:02.437" v="482" actId="20577"/>
          <ac:spMkLst>
            <pc:docMk/>
            <pc:sldMk cId="0" sldId="322"/>
            <ac:spMk id="3" creationId="{00000000-0000-0000-0000-000000000000}"/>
          </ac:spMkLst>
        </pc:spChg>
      </pc:sldChg>
      <pc:sldChg chg="modSp mod">
        <pc:chgData name="Mahnhoon Lee" userId="7bb1de35-1092-4fdf-afeb-04d202f8d1ba" providerId="ADAL" clId="{F65F7622-1C75-4F61-B2FA-08CD47D929D5}" dt="2022-09-21T15:54:56.878" v="483" actId="115"/>
        <pc:sldMkLst>
          <pc:docMk/>
          <pc:sldMk cId="0" sldId="323"/>
        </pc:sldMkLst>
        <pc:spChg chg="mod">
          <ac:chgData name="Mahnhoon Lee" userId="7bb1de35-1092-4fdf-afeb-04d202f8d1ba" providerId="ADAL" clId="{F65F7622-1C75-4F61-B2FA-08CD47D929D5}" dt="2022-09-21T15:54:56.878" v="483" actId="115"/>
          <ac:spMkLst>
            <pc:docMk/>
            <pc:sldMk cId="0" sldId="323"/>
            <ac:spMk id="3" creationId="{00000000-0000-0000-0000-000000000000}"/>
          </ac:spMkLst>
        </pc:spChg>
      </pc:sldChg>
      <pc:sldChg chg="modSp mod">
        <pc:chgData name="Mahnhoon Lee" userId="7bb1de35-1092-4fdf-afeb-04d202f8d1ba" providerId="ADAL" clId="{F65F7622-1C75-4F61-B2FA-08CD47D929D5}" dt="2022-09-23T19:49:07.441" v="760" actId="20578"/>
        <pc:sldMkLst>
          <pc:docMk/>
          <pc:sldMk cId="0" sldId="329"/>
        </pc:sldMkLst>
        <pc:spChg chg="mod">
          <ac:chgData name="Mahnhoon Lee" userId="7bb1de35-1092-4fdf-afeb-04d202f8d1ba" providerId="ADAL" clId="{F65F7622-1C75-4F61-B2FA-08CD47D929D5}" dt="2022-09-23T19:49:07.441" v="760" actId="20578"/>
          <ac:spMkLst>
            <pc:docMk/>
            <pc:sldMk cId="0" sldId="329"/>
            <ac:spMk id="3" creationId="{00000000-0000-0000-0000-000000000000}"/>
          </ac:spMkLst>
        </pc:spChg>
      </pc:sldChg>
      <pc:sldChg chg="modSp mod">
        <pc:chgData name="Mahnhoon Lee" userId="7bb1de35-1092-4fdf-afeb-04d202f8d1ba" providerId="ADAL" clId="{F65F7622-1C75-4F61-B2FA-08CD47D929D5}" dt="2022-09-21T16:09:45.279" v="561" actId="207"/>
        <pc:sldMkLst>
          <pc:docMk/>
          <pc:sldMk cId="0" sldId="335"/>
        </pc:sldMkLst>
        <pc:spChg chg="mod">
          <ac:chgData name="Mahnhoon Lee" userId="7bb1de35-1092-4fdf-afeb-04d202f8d1ba" providerId="ADAL" clId="{F65F7622-1C75-4F61-B2FA-08CD47D929D5}" dt="2022-09-21T16:09:45.279" v="561" actId="207"/>
          <ac:spMkLst>
            <pc:docMk/>
            <pc:sldMk cId="0" sldId="335"/>
            <ac:spMk id="3" creationId="{00000000-0000-0000-0000-000000000000}"/>
          </ac:spMkLst>
        </pc:spChg>
      </pc:sldChg>
      <pc:sldChg chg="modSp mod">
        <pc:chgData name="Mahnhoon Lee" userId="7bb1de35-1092-4fdf-afeb-04d202f8d1ba" providerId="ADAL" clId="{F65F7622-1C75-4F61-B2FA-08CD47D929D5}" dt="2022-09-23T16:05:21.765" v="591" actId="207"/>
        <pc:sldMkLst>
          <pc:docMk/>
          <pc:sldMk cId="0" sldId="341"/>
        </pc:sldMkLst>
        <pc:spChg chg="mod">
          <ac:chgData name="Mahnhoon Lee" userId="7bb1de35-1092-4fdf-afeb-04d202f8d1ba" providerId="ADAL" clId="{F65F7622-1C75-4F61-B2FA-08CD47D929D5}" dt="2022-09-23T16:05:21.765" v="591" actId="207"/>
          <ac:spMkLst>
            <pc:docMk/>
            <pc:sldMk cId="0" sldId="341"/>
            <ac:spMk id="3" creationId="{00000000-0000-0000-0000-000000000000}"/>
          </ac:spMkLst>
        </pc:spChg>
      </pc:sldChg>
      <pc:sldChg chg="modSp mod">
        <pc:chgData name="Mahnhoon Lee" userId="7bb1de35-1092-4fdf-afeb-04d202f8d1ba" providerId="ADAL" clId="{F65F7622-1C75-4F61-B2FA-08CD47D929D5}" dt="2022-09-23T16:05:56.309" v="601" actId="207"/>
        <pc:sldMkLst>
          <pc:docMk/>
          <pc:sldMk cId="0" sldId="342"/>
        </pc:sldMkLst>
        <pc:spChg chg="mod">
          <ac:chgData name="Mahnhoon Lee" userId="7bb1de35-1092-4fdf-afeb-04d202f8d1ba" providerId="ADAL" clId="{F65F7622-1C75-4F61-B2FA-08CD47D929D5}" dt="2022-09-23T16:05:56.309" v="601" actId="207"/>
          <ac:spMkLst>
            <pc:docMk/>
            <pc:sldMk cId="0" sldId="342"/>
            <ac:spMk id="3" creationId="{00000000-0000-0000-0000-000000000000}"/>
          </ac:spMkLst>
        </pc:spChg>
      </pc:sldChg>
      <pc:sldChg chg="modSp mod">
        <pc:chgData name="Mahnhoon Lee" userId="7bb1de35-1092-4fdf-afeb-04d202f8d1ba" providerId="ADAL" clId="{F65F7622-1C75-4F61-B2FA-08CD47D929D5}" dt="2022-09-23T16:05:44.550" v="599" actId="207"/>
        <pc:sldMkLst>
          <pc:docMk/>
          <pc:sldMk cId="56826883" sldId="386"/>
        </pc:sldMkLst>
        <pc:spChg chg="mod">
          <ac:chgData name="Mahnhoon Lee" userId="7bb1de35-1092-4fdf-afeb-04d202f8d1ba" providerId="ADAL" clId="{F65F7622-1C75-4F61-B2FA-08CD47D929D5}" dt="2022-09-23T16:05:44.550" v="599" actId="207"/>
          <ac:spMkLst>
            <pc:docMk/>
            <pc:sldMk cId="56826883" sldId="386"/>
            <ac:spMk id="3" creationId="{00000000-0000-0000-0000-000000000000}"/>
          </ac:spMkLst>
        </pc:spChg>
      </pc:sldChg>
      <pc:sldChg chg="addSp modSp mod">
        <pc:chgData name="Mahnhoon Lee" userId="7bb1de35-1092-4fdf-afeb-04d202f8d1ba" providerId="ADAL" clId="{F65F7622-1C75-4F61-B2FA-08CD47D929D5}" dt="2022-09-23T16:09:46.887" v="686" actId="1076"/>
        <pc:sldMkLst>
          <pc:docMk/>
          <pc:sldMk cId="704305429" sldId="388"/>
        </pc:sldMkLst>
        <pc:spChg chg="mod">
          <ac:chgData name="Mahnhoon Lee" userId="7bb1de35-1092-4fdf-afeb-04d202f8d1ba" providerId="ADAL" clId="{F65F7622-1C75-4F61-B2FA-08CD47D929D5}" dt="2022-09-23T16:09:30.297" v="681" actId="404"/>
          <ac:spMkLst>
            <pc:docMk/>
            <pc:sldMk cId="704305429" sldId="388"/>
            <ac:spMk id="3" creationId="{00000000-0000-0000-0000-000000000000}"/>
          </ac:spMkLst>
        </pc:spChg>
        <pc:spChg chg="add mod">
          <ac:chgData name="Mahnhoon Lee" userId="7bb1de35-1092-4fdf-afeb-04d202f8d1ba" providerId="ADAL" clId="{F65F7622-1C75-4F61-B2FA-08CD47D929D5}" dt="2022-09-23T16:09:46.887" v="686" actId="1076"/>
          <ac:spMkLst>
            <pc:docMk/>
            <pc:sldMk cId="704305429" sldId="388"/>
            <ac:spMk id="4" creationId="{505DED05-EDA0-80C6-14E7-311C9C95E466}"/>
          </ac:spMkLst>
        </pc:spChg>
      </pc:sldChg>
      <pc:sldChg chg="modSp mod">
        <pc:chgData name="Mahnhoon Lee" userId="7bb1de35-1092-4fdf-afeb-04d202f8d1ba" providerId="ADAL" clId="{F65F7622-1C75-4F61-B2FA-08CD47D929D5}" dt="2022-09-23T16:11:37.661" v="740" actId="403"/>
        <pc:sldMkLst>
          <pc:docMk/>
          <pc:sldMk cId="2161233955" sldId="389"/>
        </pc:sldMkLst>
        <pc:spChg chg="mod">
          <ac:chgData name="Mahnhoon Lee" userId="7bb1de35-1092-4fdf-afeb-04d202f8d1ba" providerId="ADAL" clId="{F65F7622-1C75-4F61-B2FA-08CD47D929D5}" dt="2022-09-23T16:11:37.661" v="740" actId="403"/>
          <ac:spMkLst>
            <pc:docMk/>
            <pc:sldMk cId="2161233955" sldId="389"/>
            <ac:spMk id="3" creationId="{00000000-0000-0000-0000-000000000000}"/>
          </ac:spMkLst>
        </pc:spChg>
      </pc:sldChg>
      <pc:sldChg chg="addSp modSp mod">
        <pc:chgData name="Mahnhoon Lee" userId="7bb1de35-1092-4fdf-afeb-04d202f8d1ba" providerId="ADAL" clId="{F65F7622-1C75-4F61-B2FA-08CD47D929D5}" dt="2022-09-16T16:15:32.858" v="120" actId="13822"/>
        <pc:sldMkLst>
          <pc:docMk/>
          <pc:sldMk cId="1399766520" sldId="390"/>
        </pc:sldMkLst>
        <pc:spChg chg="add mod">
          <ac:chgData name="Mahnhoon Lee" userId="7bb1de35-1092-4fdf-afeb-04d202f8d1ba" providerId="ADAL" clId="{F65F7622-1C75-4F61-B2FA-08CD47D929D5}" dt="2022-09-16T16:15:32.858" v="120" actId="13822"/>
          <ac:spMkLst>
            <pc:docMk/>
            <pc:sldMk cId="1399766520" sldId="390"/>
            <ac:spMk id="4" creationId="{F22877AD-3359-A163-A3D2-C296354188D5}"/>
          </ac:spMkLst>
        </pc:spChg>
      </pc:sldChg>
      <pc:sldChg chg="modSp">
        <pc:chgData name="Mahnhoon Lee" userId="7bb1de35-1092-4fdf-afeb-04d202f8d1ba" providerId="ADAL" clId="{F65F7622-1C75-4F61-B2FA-08CD47D929D5}" dt="2022-09-16T16:43:16.640" v="285" actId="20577"/>
        <pc:sldMkLst>
          <pc:docMk/>
          <pc:sldMk cId="2299862495" sldId="392"/>
        </pc:sldMkLst>
        <pc:spChg chg="mod">
          <ac:chgData name="Mahnhoon Lee" userId="7bb1de35-1092-4fdf-afeb-04d202f8d1ba" providerId="ADAL" clId="{F65F7622-1C75-4F61-B2FA-08CD47D929D5}" dt="2022-09-16T16:43:16.640" v="285" actId="20577"/>
          <ac:spMkLst>
            <pc:docMk/>
            <pc:sldMk cId="2299862495" sldId="392"/>
            <ac:spMk id="3" creationId="{00000000-0000-0000-0000-000000000000}"/>
          </ac:spMkLst>
        </pc:spChg>
      </pc:sldChg>
      <pc:sldChg chg="modSp mod">
        <pc:chgData name="Mahnhoon Lee" userId="7bb1de35-1092-4fdf-afeb-04d202f8d1ba" providerId="ADAL" clId="{F65F7622-1C75-4F61-B2FA-08CD47D929D5}" dt="2022-09-16T17:10:04.357" v="341" actId="20577"/>
        <pc:sldMkLst>
          <pc:docMk/>
          <pc:sldMk cId="2277986734" sldId="395"/>
        </pc:sldMkLst>
        <pc:spChg chg="mod">
          <ac:chgData name="Mahnhoon Lee" userId="7bb1de35-1092-4fdf-afeb-04d202f8d1ba" providerId="ADAL" clId="{F65F7622-1C75-4F61-B2FA-08CD47D929D5}" dt="2022-09-16T17:10:04.357" v="341" actId="20577"/>
          <ac:spMkLst>
            <pc:docMk/>
            <pc:sldMk cId="2277986734" sldId="395"/>
            <ac:spMk id="3" creationId="{00000000-0000-0000-0000-000000000000}"/>
          </ac:spMkLst>
        </pc:spChg>
        <pc:spChg chg="mod">
          <ac:chgData name="Mahnhoon Lee" userId="7bb1de35-1092-4fdf-afeb-04d202f8d1ba" providerId="ADAL" clId="{F65F7622-1C75-4F61-B2FA-08CD47D929D5}" dt="2022-09-16T16:47:26.849" v="313" actId="6549"/>
          <ac:spMkLst>
            <pc:docMk/>
            <pc:sldMk cId="2277986734" sldId="395"/>
            <ac:spMk id="6" creationId="{00000000-0000-0000-0000-000000000000}"/>
          </ac:spMkLst>
        </pc:spChg>
        <pc:spChg chg="mod">
          <ac:chgData name="Mahnhoon Lee" userId="7bb1de35-1092-4fdf-afeb-04d202f8d1ba" providerId="ADAL" clId="{F65F7622-1C75-4F61-B2FA-08CD47D929D5}" dt="2022-09-16T16:47:38.286" v="318" actId="20577"/>
          <ac:spMkLst>
            <pc:docMk/>
            <pc:sldMk cId="2277986734" sldId="395"/>
            <ac:spMk id="7" creationId="{00000000-0000-0000-0000-000000000000}"/>
          </ac:spMkLst>
        </pc:spChg>
      </pc:sldChg>
      <pc:sldChg chg="addSp mod">
        <pc:chgData name="Mahnhoon Lee" userId="7bb1de35-1092-4fdf-afeb-04d202f8d1ba" providerId="ADAL" clId="{F65F7622-1C75-4F61-B2FA-08CD47D929D5}" dt="2022-09-16T17:00:45.010" v="321" actId="11529"/>
        <pc:sldMkLst>
          <pc:docMk/>
          <pc:sldMk cId="412824382" sldId="397"/>
        </pc:sldMkLst>
        <pc:cxnChg chg="add">
          <ac:chgData name="Mahnhoon Lee" userId="7bb1de35-1092-4fdf-afeb-04d202f8d1ba" providerId="ADAL" clId="{F65F7622-1C75-4F61-B2FA-08CD47D929D5}" dt="2022-09-16T17:00:34.657" v="320" actId="11529"/>
          <ac:cxnSpMkLst>
            <pc:docMk/>
            <pc:sldMk cId="412824382" sldId="397"/>
            <ac:cxnSpMk id="6" creationId="{43BF4084-D9A2-8840-0785-B6C1A247B282}"/>
          </ac:cxnSpMkLst>
        </pc:cxnChg>
        <pc:cxnChg chg="add">
          <ac:chgData name="Mahnhoon Lee" userId="7bb1de35-1092-4fdf-afeb-04d202f8d1ba" providerId="ADAL" clId="{F65F7622-1C75-4F61-B2FA-08CD47D929D5}" dt="2022-09-16T17:00:45.010" v="321" actId="11529"/>
          <ac:cxnSpMkLst>
            <pc:docMk/>
            <pc:sldMk cId="412824382" sldId="397"/>
            <ac:cxnSpMk id="8" creationId="{CD9C9C2B-6FC5-8926-6D7A-BE479077A413}"/>
          </ac:cxnSpMkLst>
        </pc:cxnChg>
      </pc:sldChg>
      <pc:sldChg chg="modSp mod">
        <pc:chgData name="Mahnhoon Lee" userId="7bb1de35-1092-4fdf-afeb-04d202f8d1ba" providerId="ADAL" clId="{F65F7622-1C75-4F61-B2FA-08CD47D929D5}" dt="2022-09-21T16:14:05.428" v="563" actId="207"/>
        <pc:sldMkLst>
          <pc:docMk/>
          <pc:sldMk cId="2464409301" sldId="400"/>
        </pc:sldMkLst>
        <pc:spChg chg="mod">
          <ac:chgData name="Mahnhoon Lee" userId="7bb1de35-1092-4fdf-afeb-04d202f8d1ba" providerId="ADAL" clId="{F65F7622-1C75-4F61-B2FA-08CD47D929D5}" dt="2022-09-21T16:14:05.428" v="563" actId="207"/>
          <ac:spMkLst>
            <pc:docMk/>
            <pc:sldMk cId="2464409301" sldId="400"/>
            <ac:spMk id="3" creationId="{00000000-0000-0000-0000-000000000000}"/>
          </ac:spMkLst>
        </pc:spChg>
      </pc:sldChg>
      <pc:sldChg chg="addSp modSp mod">
        <pc:chgData name="Mahnhoon Lee" userId="7bb1de35-1092-4fdf-afeb-04d202f8d1ba" providerId="ADAL" clId="{F65F7622-1C75-4F61-B2FA-08CD47D929D5}" dt="2022-09-23T16:14:28.513" v="757" actId="13822"/>
        <pc:sldMkLst>
          <pc:docMk/>
          <pc:sldMk cId="209729300" sldId="403"/>
        </pc:sldMkLst>
        <pc:spChg chg="add mod">
          <ac:chgData name="Mahnhoon Lee" userId="7bb1de35-1092-4fdf-afeb-04d202f8d1ba" providerId="ADAL" clId="{F65F7622-1C75-4F61-B2FA-08CD47D929D5}" dt="2022-09-23T16:14:28.513" v="757" actId="13822"/>
          <ac:spMkLst>
            <pc:docMk/>
            <pc:sldMk cId="209729300" sldId="403"/>
            <ac:spMk id="2" creationId="{5753F05D-D3FD-C9B6-E15E-AE811BE58B6E}"/>
          </ac:spMkLst>
        </pc:spChg>
      </pc:sldChg>
      <pc:sldChg chg="modSp mod">
        <pc:chgData name="Mahnhoon Lee" userId="7bb1de35-1092-4fdf-afeb-04d202f8d1ba" providerId="ADAL" clId="{F65F7622-1C75-4F61-B2FA-08CD47D929D5}" dt="2022-09-16T16:23:29.005" v="208" actId="207"/>
        <pc:sldMkLst>
          <pc:docMk/>
          <pc:sldMk cId="1559637503" sldId="404"/>
        </pc:sldMkLst>
        <pc:spChg chg="mod">
          <ac:chgData name="Mahnhoon Lee" userId="7bb1de35-1092-4fdf-afeb-04d202f8d1ba" providerId="ADAL" clId="{F65F7622-1C75-4F61-B2FA-08CD47D929D5}" dt="2022-09-16T16:23:29.005" v="208" actId="207"/>
          <ac:spMkLst>
            <pc:docMk/>
            <pc:sldMk cId="1559637503" sldId="404"/>
            <ac:spMk id="3" creationId="{00000000-0000-0000-0000-000000000000}"/>
          </ac:spMkLst>
        </pc:spChg>
      </pc:sldChg>
      <pc:sldChg chg="modSp mod">
        <pc:chgData name="Mahnhoon Lee" userId="7bb1de35-1092-4fdf-afeb-04d202f8d1ba" providerId="ADAL" clId="{F65F7622-1C75-4F61-B2FA-08CD47D929D5}" dt="2022-09-16T16:30:08.216" v="238" actId="6549"/>
        <pc:sldMkLst>
          <pc:docMk/>
          <pc:sldMk cId="2738418378" sldId="405"/>
        </pc:sldMkLst>
        <pc:spChg chg="mod">
          <ac:chgData name="Mahnhoon Lee" userId="7bb1de35-1092-4fdf-afeb-04d202f8d1ba" providerId="ADAL" clId="{F65F7622-1C75-4F61-B2FA-08CD47D929D5}" dt="2022-09-16T16:30:08.216" v="238" actId="6549"/>
          <ac:spMkLst>
            <pc:docMk/>
            <pc:sldMk cId="2738418378" sldId="405"/>
            <ac:spMk id="3" creationId="{00000000-0000-0000-0000-000000000000}"/>
          </ac:spMkLst>
        </pc:spChg>
      </pc:sldChg>
      <pc:sldChg chg="modSp mod">
        <pc:chgData name="Mahnhoon Lee" userId="7bb1de35-1092-4fdf-afeb-04d202f8d1ba" providerId="ADAL" clId="{F65F7622-1C75-4F61-B2FA-08CD47D929D5}" dt="2022-09-16T16:47:53.217" v="319" actId="6549"/>
        <pc:sldMkLst>
          <pc:docMk/>
          <pc:sldMk cId="3890946260" sldId="411"/>
        </pc:sldMkLst>
        <pc:spChg chg="mod">
          <ac:chgData name="Mahnhoon Lee" userId="7bb1de35-1092-4fdf-afeb-04d202f8d1ba" providerId="ADAL" clId="{F65F7622-1C75-4F61-B2FA-08CD47D929D5}" dt="2022-09-16T16:47:53.217" v="319" actId="6549"/>
          <ac:spMkLst>
            <pc:docMk/>
            <pc:sldMk cId="3890946260" sldId="411"/>
            <ac:spMk id="6" creationId="{00000000-0000-0000-0000-000000000000}"/>
          </ac:spMkLst>
        </pc:spChg>
      </pc:sldChg>
      <pc:sldChg chg="modSp mod">
        <pc:chgData name="Mahnhoon Lee" userId="7bb1de35-1092-4fdf-afeb-04d202f8d1ba" providerId="ADAL" clId="{F65F7622-1C75-4F61-B2FA-08CD47D929D5}" dt="2022-09-23T16:07:27.427" v="613" actId="20577"/>
        <pc:sldMkLst>
          <pc:docMk/>
          <pc:sldMk cId="3795283841" sldId="412"/>
        </pc:sldMkLst>
        <pc:spChg chg="mod">
          <ac:chgData name="Mahnhoon Lee" userId="7bb1de35-1092-4fdf-afeb-04d202f8d1ba" providerId="ADAL" clId="{F65F7622-1C75-4F61-B2FA-08CD47D929D5}" dt="2022-09-23T16:07:27.427" v="613" actId="20577"/>
          <ac:spMkLst>
            <pc:docMk/>
            <pc:sldMk cId="3795283841" sldId="412"/>
            <ac:spMk id="3" creationId="{00000000-0000-0000-0000-000000000000}"/>
          </ac:spMkLst>
        </pc:spChg>
      </pc:sldChg>
      <pc:sldChg chg="modSp mod">
        <pc:chgData name="Mahnhoon Lee" userId="7bb1de35-1092-4fdf-afeb-04d202f8d1ba" providerId="ADAL" clId="{F65F7622-1C75-4F61-B2FA-08CD47D929D5}" dt="2022-09-23T16:16:28.357" v="759" actId="6549"/>
        <pc:sldMkLst>
          <pc:docMk/>
          <pc:sldMk cId="714068660" sldId="414"/>
        </pc:sldMkLst>
        <pc:spChg chg="mod">
          <ac:chgData name="Mahnhoon Lee" userId="7bb1de35-1092-4fdf-afeb-04d202f8d1ba" providerId="ADAL" clId="{F65F7622-1C75-4F61-B2FA-08CD47D929D5}" dt="2022-09-23T16:16:28.357" v="759" actId="6549"/>
          <ac:spMkLst>
            <pc:docMk/>
            <pc:sldMk cId="714068660" sldId="414"/>
            <ac:spMk id="3" creationId="{00000000-0000-0000-0000-000000000000}"/>
          </ac:spMkLst>
        </pc:spChg>
      </pc:sldChg>
      <pc:sldChg chg="modSp add mod">
        <pc:chgData name="Mahnhoon Lee" userId="7bb1de35-1092-4fdf-afeb-04d202f8d1ba" providerId="ADAL" clId="{F65F7622-1C75-4F61-B2FA-08CD47D929D5}" dt="2022-09-16T16:17:16.960" v="123" actId="207"/>
        <pc:sldMkLst>
          <pc:docMk/>
          <pc:sldMk cId="1679273308" sldId="418"/>
        </pc:sldMkLst>
        <pc:spChg chg="mod">
          <ac:chgData name="Mahnhoon Lee" userId="7bb1de35-1092-4fdf-afeb-04d202f8d1ba" providerId="ADAL" clId="{F65F7622-1C75-4F61-B2FA-08CD47D929D5}" dt="2022-09-16T16:17:16.960" v="123" actId="207"/>
          <ac:spMkLst>
            <pc:docMk/>
            <pc:sldMk cId="1679273308" sldId="418"/>
            <ac:spMk id="3" creationId="{00000000-0000-0000-0000-000000000000}"/>
          </ac:spMkLst>
        </pc:spChg>
      </pc:sldChg>
      <pc:sldChg chg="modSp add mod">
        <pc:chgData name="Mahnhoon Lee" userId="7bb1de35-1092-4fdf-afeb-04d202f8d1ba" providerId="ADAL" clId="{F65F7622-1C75-4F61-B2FA-08CD47D929D5}" dt="2022-09-16T16:17:35.718" v="126" actId="207"/>
        <pc:sldMkLst>
          <pc:docMk/>
          <pc:sldMk cId="2966042686" sldId="419"/>
        </pc:sldMkLst>
        <pc:spChg chg="mod">
          <ac:chgData name="Mahnhoon Lee" userId="7bb1de35-1092-4fdf-afeb-04d202f8d1ba" providerId="ADAL" clId="{F65F7622-1C75-4F61-B2FA-08CD47D929D5}" dt="2022-09-16T16:17:35.718" v="126" actId="207"/>
          <ac:spMkLst>
            <pc:docMk/>
            <pc:sldMk cId="2966042686" sldId="419"/>
            <ac:spMk id="3" creationId="{00000000-0000-0000-0000-000000000000}"/>
          </ac:spMkLst>
        </pc:spChg>
      </pc:sldChg>
      <pc:sldChg chg="modSp add mod">
        <pc:chgData name="Mahnhoon Lee" userId="7bb1de35-1092-4fdf-afeb-04d202f8d1ba" providerId="ADAL" clId="{F65F7622-1C75-4F61-B2FA-08CD47D929D5}" dt="2022-09-16T16:17:50.726" v="129" actId="207"/>
        <pc:sldMkLst>
          <pc:docMk/>
          <pc:sldMk cId="3934148897" sldId="420"/>
        </pc:sldMkLst>
        <pc:spChg chg="mod">
          <ac:chgData name="Mahnhoon Lee" userId="7bb1de35-1092-4fdf-afeb-04d202f8d1ba" providerId="ADAL" clId="{F65F7622-1C75-4F61-B2FA-08CD47D929D5}" dt="2022-09-16T16:17:50.726" v="129" actId="207"/>
          <ac:spMkLst>
            <pc:docMk/>
            <pc:sldMk cId="3934148897" sldId="420"/>
            <ac:spMk id="3" creationId="{00000000-0000-0000-0000-000000000000}"/>
          </ac:spMkLst>
        </pc:spChg>
      </pc:sldChg>
      <pc:sldChg chg="modSp add mod">
        <pc:chgData name="Mahnhoon Lee" userId="7bb1de35-1092-4fdf-afeb-04d202f8d1ba" providerId="ADAL" clId="{F65F7622-1C75-4F61-B2FA-08CD47D929D5}" dt="2022-09-16T16:18:10.014" v="132" actId="207"/>
        <pc:sldMkLst>
          <pc:docMk/>
          <pc:sldMk cId="929249465" sldId="421"/>
        </pc:sldMkLst>
        <pc:spChg chg="mod">
          <ac:chgData name="Mahnhoon Lee" userId="7bb1de35-1092-4fdf-afeb-04d202f8d1ba" providerId="ADAL" clId="{F65F7622-1C75-4F61-B2FA-08CD47D929D5}" dt="2022-09-16T16:18:10.014" v="132" actId="207"/>
          <ac:spMkLst>
            <pc:docMk/>
            <pc:sldMk cId="929249465" sldId="421"/>
            <ac:spMk id="3" creationId="{00000000-0000-0000-0000-000000000000}"/>
          </ac:spMkLst>
        </pc:spChg>
      </pc:sldChg>
      <pc:sldChg chg="modSp add mod">
        <pc:chgData name="Mahnhoon Lee" userId="7bb1de35-1092-4fdf-afeb-04d202f8d1ba" providerId="ADAL" clId="{F65F7622-1C75-4F61-B2FA-08CD47D929D5}" dt="2022-09-16T16:18:22.296" v="134" actId="207"/>
        <pc:sldMkLst>
          <pc:docMk/>
          <pc:sldMk cId="524057937" sldId="422"/>
        </pc:sldMkLst>
        <pc:spChg chg="mod">
          <ac:chgData name="Mahnhoon Lee" userId="7bb1de35-1092-4fdf-afeb-04d202f8d1ba" providerId="ADAL" clId="{F65F7622-1C75-4F61-B2FA-08CD47D929D5}" dt="2022-09-16T16:18:22.296" v="134" actId="207"/>
          <ac:spMkLst>
            <pc:docMk/>
            <pc:sldMk cId="524057937" sldId="422"/>
            <ac:spMk id="3" creationId="{00000000-0000-0000-0000-000000000000}"/>
          </ac:spMkLst>
        </pc:spChg>
      </pc:sldChg>
      <pc:sldChg chg="addSp delSp modSp add del mod addAnim delAnim modAnim">
        <pc:chgData name="Mahnhoon Lee" userId="7bb1de35-1092-4fdf-afeb-04d202f8d1ba" providerId="ADAL" clId="{F65F7622-1C75-4F61-B2FA-08CD47D929D5}" dt="2022-09-21T15:35:48.388" v="450"/>
        <pc:sldMkLst>
          <pc:docMk/>
          <pc:sldMk cId="2164466038" sldId="423"/>
        </pc:sldMkLst>
        <pc:spChg chg="mod">
          <ac:chgData name="Mahnhoon Lee" userId="7bb1de35-1092-4fdf-afeb-04d202f8d1ba" providerId="ADAL" clId="{F65F7622-1C75-4F61-B2FA-08CD47D929D5}" dt="2022-09-21T15:35:48.355" v="449" actId="6549"/>
          <ac:spMkLst>
            <pc:docMk/>
            <pc:sldMk cId="2164466038" sldId="423"/>
            <ac:spMk id="3" creationId="{00000000-0000-0000-0000-000000000000}"/>
          </ac:spMkLst>
        </pc:spChg>
        <pc:spChg chg="add del mod">
          <ac:chgData name="Mahnhoon Lee" userId="7bb1de35-1092-4fdf-afeb-04d202f8d1ba" providerId="ADAL" clId="{F65F7622-1C75-4F61-B2FA-08CD47D929D5}" dt="2022-09-21T15:35:48.282" v="446" actId="11529"/>
          <ac:spMkLst>
            <pc:docMk/>
            <pc:sldMk cId="2164466038" sldId="423"/>
            <ac:spMk id="4" creationId="{14F12D2D-447F-2CCA-E3FE-204CC7A5984A}"/>
          </ac:spMkLst>
        </pc:spChg>
        <pc:spChg chg="add del">
          <ac:chgData name="Mahnhoon Lee" userId="7bb1de35-1092-4fdf-afeb-04d202f8d1ba" providerId="ADAL" clId="{F65F7622-1C75-4F61-B2FA-08CD47D929D5}" dt="2022-09-21T15:35:48.315" v="447" actId="478"/>
          <ac:spMkLst>
            <pc:docMk/>
            <pc:sldMk cId="2164466038" sldId="423"/>
            <ac:spMk id="6" creationId="{00000000-0000-0000-0000-000000000000}"/>
          </ac:spMkLst>
        </pc:spChg>
        <pc:spChg chg="add del mod">
          <ac:chgData name="Mahnhoon Lee" userId="7bb1de35-1092-4fdf-afeb-04d202f8d1ba" providerId="ADAL" clId="{F65F7622-1C75-4F61-B2FA-08CD47D929D5}" dt="2022-09-21T15:35:48.216" v="444" actId="11529"/>
          <ac:spMkLst>
            <pc:docMk/>
            <pc:sldMk cId="2164466038" sldId="423"/>
            <ac:spMk id="11" creationId="{B0B7E240-3BA1-21A1-10D7-4DB3B22796A1}"/>
          </ac:spMkLst>
        </pc:spChg>
        <pc:grpChg chg="add del">
          <ac:chgData name="Mahnhoon Lee" userId="7bb1de35-1092-4fdf-afeb-04d202f8d1ba" providerId="ADAL" clId="{F65F7622-1C75-4F61-B2FA-08CD47D929D5}" dt="2022-09-21T15:35:48.315" v="447" actId="478"/>
          <ac:grpSpMkLst>
            <pc:docMk/>
            <pc:sldMk cId="2164466038" sldId="423"/>
            <ac:grpSpMk id="7" creationId="{00000000-0000-0000-0000-000000000000}"/>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E9628C-E566-C847-9FFB-ECBFD01C2D49}" type="datetimeFigureOut">
              <a:rPr lang="en-US" smtClean="0"/>
              <a:pPr/>
              <a:t>9/23/2022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32FABF-C98F-294F-8E68-B12E1669D5AF}" type="slidenum">
              <a:rPr lang="en-US" smtClean="0"/>
              <a:pPr/>
              <a:t>‹#›</a:t>
            </a:fld>
            <a:endParaRPr lang="en-US"/>
          </a:p>
        </p:txBody>
      </p:sp>
    </p:spTree>
    <p:extLst>
      <p:ext uri="{BB962C8B-B14F-4D97-AF65-F5344CB8AC3E}">
        <p14:creationId xmlns:p14="http://schemas.microsoft.com/office/powerpoint/2010/main" val="3006616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846B3-35DA-9749-BEE5-DED67FE47B1D}" type="datetimeFigureOut">
              <a:rPr lang="en-US" smtClean="0"/>
              <a:pPr/>
              <a:t>9/23/2022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B2BD8-746B-9F48-B7E9-74D6E69A6B1F}" type="slidenum">
              <a:rPr lang="en-US" smtClean="0"/>
              <a:pPr/>
              <a:t>‹#›</a:t>
            </a:fld>
            <a:endParaRPr lang="en-US"/>
          </a:p>
        </p:txBody>
      </p:sp>
    </p:spTree>
    <p:extLst>
      <p:ext uri="{BB962C8B-B14F-4D97-AF65-F5344CB8AC3E}">
        <p14:creationId xmlns:p14="http://schemas.microsoft.com/office/powerpoint/2010/main" val="41336941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a:t>
            </a:fld>
            <a:endParaRPr lang="en-US"/>
          </a:p>
        </p:txBody>
      </p:sp>
    </p:spTree>
    <p:extLst>
      <p:ext uri="{BB962C8B-B14F-4D97-AF65-F5344CB8AC3E}">
        <p14:creationId xmlns:p14="http://schemas.microsoft.com/office/powerpoint/2010/main" val="135325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10</a:t>
            </a:fld>
            <a:endParaRPr lang="en-US"/>
          </a:p>
        </p:txBody>
      </p:sp>
    </p:spTree>
    <p:extLst>
      <p:ext uri="{BB962C8B-B14F-4D97-AF65-F5344CB8AC3E}">
        <p14:creationId xmlns:p14="http://schemas.microsoft.com/office/powerpoint/2010/main" val="208374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Concatenate: combine two strings to form a single one</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11</a:t>
            </a:fld>
            <a:endParaRPr lang="en-US"/>
          </a:p>
        </p:txBody>
      </p:sp>
    </p:spTree>
    <p:extLst>
      <p:ext uri="{BB962C8B-B14F-4D97-AF65-F5344CB8AC3E}">
        <p14:creationId xmlns:p14="http://schemas.microsoft.com/office/powerpoint/2010/main" val="949745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Concatenate: combine two strings to form a single one</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12</a:t>
            </a:fld>
            <a:endParaRPr lang="en-US"/>
          </a:p>
        </p:txBody>
      </p:sp>
    </p:spTree>
    <p:extLst>
      <p:ext uri="{BB962C8B-B14F-4D97-AF65-F5344CB8AC3E}">
        <p14:creationId xmlns:p14="http://schemas.microsoft.com/office/powerpoint/2010/main" val="2344137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13</a:t>
            </a:fld>
            <a:endParaRPr lang="en-US"/>
          </a:p>
        </p:txBody>
      </p:sp>
    </p:spTree>
    <p:extLst>
      <p:ext uri="{BB962C8B-B14F-4D97-AF65-F5344CB8AC3E}">
        <p14:creationId xmlns:p14="http://schemas.microsoft.com/office/powerpoint/2010/main" val="75502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14</a:t>
            </a:fld>
            <a:endParaRPr lang="en-US"/>
          </a:p>
        </p:txBody>
      </p:sp>
    </p:spTree>
    <p:extLst>
      <p:ext uri="{BB962C8B-B14F-4D97-AF65-F5344CB8AC3E}">
        <p14:creationId xmlns:p14="http://schemas.microsoft.com/office/powerpoint/2010/main" val="3167832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15</a:t>
            </a:fld>
            <a:endParaRPr lang="en-US"/>
          </a:p>
        </p:txBody>
      </p:sp>
    </p:spTree>
    <p:extLst>
      <p:ext uri="{BB962C8B-B14F-4D97-AF65-F5344CB8AC3E}">
        <p14:creationId xmlns:p14="http://schemas.microsoft.com/office/powerpoint/2010/main" val="34176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Concatenate: combine two strings to form a single one</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16</a:t>
            </a:fld>
            <a:endParaRPr lang="en-US"/>
          </a:p>
        </p:txBody>
      </p:sp>
    </p:spTree>
    <p:extLst>
      <p:ext uri="{BB962C8B-B14F-4D97-AF65-F5344CB8AC3E}">
        <p14:creationId xmlns:p14="http://schemas.microsoft.com/office/powerpoint/2010/main" val="2900667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17</a:t>
            </a:fld>
            <a:endParaRPr lang="en-US"/>
          </a:p>
        </p:txBody>
      </p:sp>
    </p:spTree>
    <p:extLst>
      <p:ext uri="{BB962C8B-B14F-4D97-AF65-F5344CB8AC3E}">
        <p14:creationId xmlns:p14="http://schemas.microsoft.com/office/powerpoint/2010/main" val="3409914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class </a:t>
            </a:r>
            <a:r>
              <a:rPr lang="en-US" dirty="0" err="1"/>
              <a:t>testBeep</a:t>
            </a:r>
            <a:r>
              <a:rPr lang="en-US" dirty="0"/>
              <a:t> { </a:t>
            </a:r>
          </a:p>
          <a:p>
            <a:r>
              <a:rPr lang="en-US" dirty="0"/>
              <a:t>     public static main(String </a:t>
            </a:r>
            <a:r>
              <a:rPr lang="en-US" dirty="0" err="1"/>
              <a:t>args</a:t>
            </a:r>
            <a:r>
              <a:rPr lang="en-US" dirty="0"/>
              <a:t>[]) { </a:t>
            </a:r>
          </a:p>
          <a:p>
            <a:r>
              <a:rPr lang="en-US" dirty="0"/>
              <a:t>          // ASCII bell </a:t>
            </a:r>
          </a:p>
          <a:p>
            <a:r>
              <a:rPr lang="en-US" dirty="0"/>
              <a:t>          </a:t>
            </a:r>
            <a:r>
              <a:rPr lang="en-US" dirty="0" err="1"/>
              <a:t>System.out.print</a:t>
            </a:r>
            <a:r>
              <a:rPr lang="en-US" dirty="0"/>
              <a:t>("\007"); </a:t>
            </a:r>
          </a:p>
          <a:p>
            <a:r>
              <a:rPr lang="en-US" dirty="0"/>
              <a:t>          </a:t>
            </a:r>
            <a:r>
              <a:rPr lang="en-US" dirty="0" err="1"/>
              <a:t>System.out.flush</a:t>
            </a:r>
            <a:r>
              <a:rPr lang="en-US" dirty="0"/>
              <a:t>(); </a:t>
            </a:r>
          </a:p>
          <a:p>
            <a:r>
              <a:rPr lang="en-US" dirty="0"/>
              <a:t>     } </a:t>
            </a:r>
          </a:p>
          <a:p>
            <a:r>
              <a:rPr lang="en-US" dirty="0"/>
              <a:t>}</a:t>
            </a:r>
          </a:p>
        </p:txBody>
      </p:sp>
      <p:sp>
        <p:nvSpPr>
          <p:cNvPr id="4" name="Slide Number Placeholder 3"/>
          <p:cNvSpPr>
            <a:spLocks noGrp="1"/>
          </p:cNvSpPr>
          <p:nvPr>
            <p:ph type="sldNum" sz="quarter" idx="10"/>
          </p:nvPr>
        </p:nvSpPr>
        <p:spPr/>
        <p:txBody>
          <a:bodyPr/>
          <a:lstStyle/>
          <a:p>
            <a:fld id="{CAEB2BD8-746B-9F48-B7E9-74D6E69A6B1F}" type="slidenum">
              <a:rPr lang="en-US" smtClean="0"/>
              <a:pPr/>
              <a:t>18</a:t>
            </a:fld>
            <a:endParaRPr lang="en-US"/>
          </a:p>
        </p:txBody>
      </p:sp>
    </p:spTree>
    <p:extLst>
      <p:ext uri="{BB962C8B-B14F-4D97-AF65-F5344CB8AC3E}">
        <p14:creationId xmlns:p14="http://schemas.microsoft.com/office/powerpoint/2010/main" val="2853429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19</a:t>
            </a:fld>
            <a:endParaRPr lang="en-US"/>
          </a:p>
        </p:txBody>
      </p:sp>
    </p:spTree>
    <p:extLst>
      <p:ext uri="{BB962C8B-B14F-4D97-AF65-F5344CB8AC3E}">
        <p14:creationId xmlns:p14="http://schemas.microsoft.com/office/powerpoint/2010/main" val="205270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2</a:t>
            </a:fld>
            <a:endParaRPr lang="en-US"/>
          </a:p>
        </p:txBody>
      </p:sp>
    </p:spTree>
    <p:extLst>
      <p:ext uri="{BB962C8B-B14F-4D97-AF65-F5344CB8AC3E}">
        <p14:creationId xmlns:p14="http://schemas.microsoft.com/office/powerpoint/2010/main" val="1054163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Concatenate: combine two strings to form a single one</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20</a:t>
            </a:fld>
            <a:endParaRPr lang="en-US"/>
          </a:p>
        </p:txBody>
      </p:sp>
    </p:spTree>
    <p:extLst>
      <p:ext uri="{BB962C8B-B14F-4D97-AF65-F5344CB8AC3E}">
        <p14:creationId xmlns:p14="http://schemas.microsoft.com/office/powerpoint/2010/main" val="359779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21</a:t>
            </a:fld>
            <a:endParaRPr lang="en-US"/>
          </a:p>
        </p:txBody>
      </p:sp>
    </p:spTree>
    <p:extLst>
      <p:ext uri="{BB962C8B-B14F-4D97-AF65-F5344CB8AC3E}">
        <p14:creationId xmlns:p14="http://schemas.microsoft.com/office/powerpoint/2010/main" val="2268327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class </a:t>
            </a:r>
            <a:r>
              <a:rPr lang="en-US" dirty="0" err="1"/>
              <a:t>testBeep</a:t>
            </a:r>
            <a:r>
              <a:rPr lang="en-US" dirty="0"/>
              <a:t> { </a:t>
            </a:r>
          </a:p>
          <a:p>
            <a:r>
              <a:rPr lang="en-US" dirty="0"/>
              <a:t>     public static main(String </a:t>
            </a:r>
            <a:r>
              <a:rPr lang="en-US" dirty="0" err="1"/>
              <a:t>args</a:t>
            </a:r>
            <a:r>
              <a:rPr lang="en-US" dirty="0"/>
              <a:t>[]) { </a:t>
            </a:r>
          </a:p>
          <a:p>
            <a:r>
              <a:rPr lang="en-US" dirty="0"/>
              <a:t>          // ASCII bell </a:t>
            </a:r>
          </a:p>
          <a:p>
            <a:r>
              <a:rPr lang="en-US" dirty="0"/>
              <a:t>          </a:t>
            </a:r>
            <a:r>
              <a:rPr lang="en-US" dirty="0" err="1"/>
              <a:t>System.out.print</a:t>
            </a:r>
            <a:r>
              <a:rPr lang="en-US" dirty="0"/>
              <a:t>("\007"); </a:t>
            </a:r>
          </a:p>
          <a:p>
            <a:r>
              <a:rPr lang="en-US" dirty="0"/>
              <a:t>          </a:t>
            </a:r>
            <a:r>
              <a:rPr lang="en-US" dirty="0" err="1"/>
              <a:t>System.out.flush</a:t>
            </a:r>
            <a:r>
              <a:rPr lang="en-US" dirty="0"/>
              <a:t>(); </a:t>
            </a:r>
          </a:p>
          <a:p>
            <a:r>
              <a:rPr lang="en-US" dirty="0"/>
              <a:t>     } </a:t>
            </a:r>
          </a:p>
          <a:p>
            <a:r>
              <a:rPr lang="en-US" dirty="0"/>
              <a:t>}</a:t>
            </a:r>
          </a:p>
        </p:txBody>
      </p:sp>
      <p:sp>
        <p:nvSpPr>
          <p:cNvPr id="4" name="Slide Number Placeholder 3"/>
          <p:cNvSpPr>
            <a:spLocks noGrp="1"/>
          </p:cNvSpPr>
          <p:nvPr>
            <p:ph type="sldNum" sz="quarter" idx="10"/>
          </p:nvPr>
        </p:nvSpPr>
        <p:spPr/>
        <p:txBody>
          <a:bodyPr/>
          <a:lstStyle/>
          <a:p>
            <a:fld id="{CAEB2BD8-746B-9F48-B7E9-74D6E69A6B1F}" type="slidenum">
              <a:rPr lang="en-US" smtClean="0"/>
              <a:pPr/>
              <a:t>22</a:t>
            </a:fld>
            <a:endParaRPr lang="en-US"/>
          </a:p>
        </p:txBody>
      </p:sp>
    </p:spTree>
    <p:extLst>
      <p:ext uri="{BB962C8B-B14F-4D97-AF65-F5344CB8AC3E}">
        <p14:creationId xmlns:p14="http://schemas.microsoft.com/office/powerpoint/2010/main" val="256468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23</a:t>
            </a:fld>
            <a:endParaRPr lang="en-US"/>
          </a:p>
        </p:txBody>
      </p:sp>
    </p:spTree>
    <p:extLst>
      <p:ext uri="{BB962C8B-B14F-4D97-AF65-F5344CB8AC3E}">
        <p14:creationId xmlns:p14="http://schemas.microsoft.com/office/powerpoint/2010/main" val="1408466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24</a:t>
            </a:fld>
            <a:endParaRPr lang="en-US"/>
          </a:p>
        </p:txBody>
      </p:sp>
    </p:spTree>
    <p:extLst>
      <p:ext uri="{BB962C8B-B14F-4D97-AF65-F5344CB8AC3E}">
        <p14:creationId xmlns:p14="http://schemas.microsoft.com/office/powerpoint/2010/main" val="320430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25</a:t>
            </a:fld>
            <a:endParaRPr lang="en-US"/>
          </a:p>
        </p:txBody>
      </p:sp>
    </p:spTree>
    <p:extLst>
      <p:ext uri="{BB962C8B-B14F-4D97-AF65-F5344CB8AC3E}">
        <p14:creationId xmlns:p14="http://schemas.microsoft.com/office/powerpoint/2010/main" val="2880413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26</a:t>
            </a:fld>
            <a:endParaRPr lang="en-US"/>
          </a:p>
        </p:txBody>
      </p:sp>
    </p:spTree>
    <p:extLst>
      <p:ext uri="{BB962C8B-B14F-4D97-AF65-F5344CB8AC3E}">
        <p14:creationId xmlns:p14="http://schemas.microsoft.com/office/powerpoint/2010/main" val="3659124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27</a:t>
            </a:fld>
            <a:endParaRPr lang="en-US"/>
          </a:p>
        </p:txBody>
      </p:sp>
    </p:spTree>
    <p:extLst>
      <p:ext uri="{BB962C8B-B14F-4D97-AF65-F5344CB8AC3E}">
        <p14:creationId xmlns:p14="http://schemas.microsoft.com/office/powerpoint/2010/main" val="2663747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28</a:t>
            </a:fld>
            <a:endParaRPr lang="en-US"/>
          </a:p>
        </p:txBody>
      </p:sp>
    </p:spTree>
    <p:extLst>
      <p:ext uri="{BB962C8B-B14F-4D97-AF65-F5344CB8AC3E}">
        <p14:creationId xmlns:p14="http://schemas.microsoft.com/office/powerpoint/2010/main" val="3316433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29</a:t>
            </a:fld>
            <a:endParaRPr lang="en-US"/>
          </a:p>
        </p:txBody>
      </p:sp>
    </p:spTree>
    <p:extLst>
      <p:ext uri="{BB962C8B-B14F-4D97-AF65-F5344CB8AC3E}">
        <p14:creationId xmlns:p14="http://schemas.microsoft.com/office/powerpoint/2010/main" val="426194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a:t>
            </a:fld>
            <a:endParaRPr lang="en-US"/>
          </a:p>
        </p:txBody>
      </p:sp>
    </p:spTree>
    <p:extLst>
      <p:ext uri="{BB962C8B-B14F-4D97-AF65-F5344CB8AC3E}">
        <p14:creationId xmlns:p14="http://schemas.microsoft.com/office/powerpoint/2010/main" val="2170909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30</a:t>
            </a:fld>
            <a:endParaRPr lang="en-US"/>
          </a:p>
        </p:txBody>
      </p:sp>
    </p:spTree>
    <p:extLst>
      <p:ext uri="{BB962C8B-B14F-4D97-AF65-F5344CB8AC3E}">
        <p14:creationId xmlns:p14="http://schemas.microsoft.com/office/powerpoint/2010/main" val="2011236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31</a:t>
            </a:fld>
            <a:endParaRPr lang="en-US"/>
          </a:p>
        </p:txBody>
      </p:sp>
    </p:spTree>
    <p:extLst>
      <p:ext uri="{BB962C8B-B14F-4D97-AF65-F5344CB8AC3E}">
        <p14:creationId xmlns:p14="http://schemas.microsoft.com/office/powerpoint/2010/main" val="2307253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32</a:t>
            </a:fld>
            <a:endParaRPr lang="en-US"/>
          </a:p>
        </p:txBody>
      </p:sp>
    </p:spTree>
    <p:extLst>
      <p:ext uri="{BB962C8B-B14F-4D97-AF65-F5344CB8AC3E}">
        <p14:creationId xmlns:p14="http://schemas.microsoft.com/office/powerpoint/2010/main" val="28167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33</a:t>
            </a:fld>
            <a:endParaRPr lang="en-US"/>
          </a:p>
        </p:txBody>
      </p:sp>
    </p:spTree>
    <p:extLst>
      <p:ext uri="{BB962C8B-B14F-4D97-AF65-F5344CB8AC3E}">
        <p14:creationId xmlns:p14="http://schemas.microsoft.com/office/powerpoint/2010/main" val="2018708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34</a:t>
            </a:fld>
            <a:endParaRPr lang="en-US"/>
          </a:p>
        </p:txBody>
      </p:sp>
    </p:spTree>
    <p:extLst>
      <p:ext uri="{BB962C8B-B14F-4D97-AF65-F5344CB8AC3E}">
        <p14:creationId xmlns:p14="http://schemas.microsoft.com/office/powerpoint/2010/main" val="3949260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35</a:t>
            </a:fld>
            <a:endParaRPr lang="en-US"/>
          </a:p>
        </p:txBody>
      </p:sp>
    </p:spTree>
    <p:extLst>
      <p:ext uri="{BB962C8B-B14F-4D97-AF65-F5344CB8AC3E}">
        <p14:creationId xmlns:p14="http://schemas.microsoft.com/office/powerpoint/2010/main" val="1188610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36</a:t>
            </a:fld>
            <a:endParaRPr lang="en-US"/>
          </a:p>
        </p:txBody>
      </p:sp>
    </p:spTree>
    <p:extLst>
      <p:ext uri="{BB962C8B-B14F-4D97-AF65-F5344CB8AC3E}">
        <p14:creationId xmlns:p14="http://schemas.microsoft.com/office/powerpoint/2010/main" val="355512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37</a:t>
            </a:fld>
            <a:endParaRPr lang="en-US"/>
          </a:p>
        </p:txBody>
      </p:sp>
    </p:spTree>
    <p:extLst>
      <p:ext uri="{BB962C8B-B14F-4D97-AF65-F5344CB8AC3E}">
        <p14:creationId xmlns:p14="http://schemas.microsoft.com/office/powerpoint/2010/main" val="2945868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38</a:t>
            </a:fld>
            <a:endParaRPr lang="en-US"/>
          </a:p>
        </p:txBody>
      </p:sp>
    </p:spTree>
    <p:extLst>
      <p:ext uri="{BB962C8B-B14F-4D97-AF65-F5344CB8AC3E}">
        <p14:creationId xmlns:p14="http://schemas.microsoft.com/office/powerpoint/2010/main" val="1360429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39</a:t>
            </a:fld>
            <a:endParaRPr lang="en-US"/>
          </a:p>
        </p:txBody>
      </p:sp>
    </p:spTree>
    <p:extLst>
      <p:ext uri="{BB962C8B-B14F-4D97-AF65-F5344CB8AC3E}">
        <p14:creationId xmlns:p14="http://schemas.microsoft.com/office/powerpoint/2010/main" val="82326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String literal is a sequence of characters used by Java programmers to populate String objects or display text to a user. </a:t>
            </a:r>
          </a:p>
          <a:p>
            <a:endParaRPr lang="en-CA" dirty="0"/>
          </a:p>
          <a:p>
            <a:r>
              <a:rPr lang="en-CA" dirty="0"/>
              <a:t>Literal: A letter or symbol that stands for itself as opposed to a feature, function, or entity associated with it in a programming language: ‌$ can be a symbol that refers to the end of a line, but as a literal, it is a dollar sign.</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4</a:t>
            </a:fld>
            <a:endParaRPr lang="en-US"/>
          </a:p>
        </p:txBody>
      </p:sp>
    </p:spTree>
    <p:extLst>
      <p:ext uri="{BB962C8B-B14F-4D97-AF65-F5344CB8AC3E}">
        <p14:creationId xmlns:p14="http://schemas.microsoft.com/office/powerpoint/2010/main" val="3686525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40</a:t>
            </a:fld>
            <a:endParaRPr lang="en-US"/>
          </a:p>
        </p:txBody>
      </p:sp>
    </p:spTree>
    <p:extLst>
      <p:ext uri="{BB962C8B-B14F-4D97-AF65-F5344CB8AC3E}">
        <p14:creationId xmlns:p14="http://schemas.microsoft.com/office/powerpoint/2010/main" val="4220150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ASCII</a:t>
            </a:r>
            <a:r>
              <a:rPr lang="en-CA" sz="1200" b="0" i="0" kern="1200" dirty="0">
                <a:solidFill>
                  <a:schemeClr val="tx1"/>
                </a:solidFill>
                <a:effectLst/>
                <a:latin typeface="+mn-lt"/>
                <a:ea typeface="+mn-ea"/>
                <a:cs typeface="+mn-cs"/>
              </a:rPr>
              <a:t> stands for American Standard Code for Information Interchange. Computers can only understand numbers, so an </a:t>
            </a:r>
            <a:r>
              <a:rPr lang="en-CA" sz="1200" b="1" i="0" kern="1200" dirty="0">
                <a:solidFill>
                  <a:schemeClr val="tx1"/>
                </a:solidFill>
                <a:effectLst/>
                <a:latin typeface="+mn-lt"/>
                <a:ea typeface="+mn-ea"/>
                <a:cs typeface="+mn-cs"/>
              </a:rPr>
              <a:t>ASCII</a:t>
            </a:r>
            <a:r>
              <a:rPr lang="en-CA" sz="1200" b="0" i="0" kern="1200" dirty="0">
                <a:solidFill>
                  <a:schemeClr val="tx1"/>
                </a:solidFill>
                <a:effectLst/>
                <a:latin typeface="+mn-lt"/>
                <a:ea typeface="+mn-ea"/>
                <a:cs typeface="+mn-cs"/>
              </a:rPr>
              <a:t> code is the numerical representation of a character such as 'a' or '@' or an action of some sort.</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41</a:t>
            </a:fld>
            <a:endParaRPr lang="en-US"/>
          </a:p>
        </p:txBody>
      </p:sp>
    </p:spTree>
    <p:extLst>
      <p:ext uri="{BB962C8B-B14F-4D97-AF65-F5344CB8AC3E}">
        <p14:creationId xmlns:p14="http://schemas.microsoft.com/office/powerpoint/2010/main" val="223133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42</a:t>
            </a:fld>
            <a:endParaRPr lang="en-US"/>
          </a:p>
        </p:txBody>
      </p:sp>
    </p:spTree>
    <p:extLst>
      <p:ext uri="{BB962C8B-B14F-4D97-AF65-F5344CB8AC3E}">
        <p14:creationId xmlns:p14="http://schemas.microsoft.com/office/powerpoint/2010/main" val="29172427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43</a:t>
            </a:fld>
            <a:endParaRPr lang="en-US"/>
          </a:p>
        </p:txBody>
      </p:sp>
    </p:spTree>
    <p:extLst>
      <p:ext uri="{BB962C8B-B14F-4D97-AF65-F5344CB8AC3E}">
        <p14:creationId xmlns:p14="http://schemas.microsoft.com/office/powerpoint/2010/main" val="1850222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ASCII</a:t>
            </a:r>
            <a:r>
              <a:rPr lang="en-CA" sz="1200" b="0" i="0" kern="1200" dirty="0">
                <a:solidFill>
                  <a:schemeClr val="tx1"/>
                </a:solidFill>
                <a:effectLst/>
                <a:latin typeface="+mn-lt"/>
                <a:ea typeface="+mn-ea"/>
                <a:cs typeface="+mn-cs"/>
              </a:rPr>
              <a:t> stands for American Standard Code for Information Interchange. Computers can only understand numbers, so an </a:t>
            </a:r>
            <a:r>
              <a:rPr lang="en-CA" sz="1200" b="1" i="0" kern="1200" dirty="0">
                <a:solidFill>
                  <a:schemeClr val="tx1"/>
                </a:solidFill>
                <a:effectLst/>
                <a:latin typeface="+mn-lt"/>
                <a:ea typeface="+mn-ea"/>
                <a:cs typeface="+mn-cs"/>
              </a:rPr>
              <a:t>ASCII</a:t>
            </a:r>
            <a:r>
              <a:rPr lang="en-CA" sz="1200" b="0" i="0" kern="1200" dirty="0">
                <a:solidFill>
                  <a:schemeClr val="tx1"/>
                </a:solidFill>
                <a:effectLst/>
                <a:latin typeface="+mn-lt"/>
                <a:ea typeface="+mn-ea"/>
                <a:cs typeface="+mn-cs"/>
              </a:rPr>
              <a:t> code is the numerical representation of a character such as 'a' or '@' or an action of some sort.</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44</a:t>
            </a:fld>
            <a:endParaRPr lang="en-US"/>
          </a:p>
        </p:txBody>
      </p:sp>
    </p:spTree>
    <p:extLst>
      <p:ext uri="{BB962C8B-B14F-4D97-AF65-F5344CB8AC3E}">
        <p14:creationId xmlns:p14="http://schemas.microsoft.com/office/powerpoint/2010/main" val="415565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45</a:t>
            </a:fld>
            <a:endParaRPr lang="en-US"/>
          </a:p>
        </p:txBody>
      </p:sp>
    </p:spTree>
    <p:extLst>
      <p:ext uri="{BB962C8B-B14F-4D97-AF65-F5344CB8AC3E}">
        <p14:creationId xmlns:p14="http://schemas.microsoft.com/office/powerpoint/2010/main" val="3804170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46</a:t>
            </a:fld>
            <a:endParaRPr lang="en-US"/>
          </a:p>
        </p:txBody>
      </p:sp>
    </p:spTree>
    <p:extLst>
      <p:ext uri="{BB962C8B-B14F-4D97-AF65-F5344CB8AC3E}">
        <p14:creationId xmlns:p14="http://schemas.microsoft.com/office/powerpoint/2010/main" val="1131915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47</a:t>
            </a:fld>
            <a:endParaRPr lang="en-US"/>
          </a:p>
        </p:txBody>
      </p:sp>
    </p:spTree>
    <p:extLst>
      <p:ext uri="{BB962C8B-B14F-4D97-AF65-F5344CB8AC3E}">
        <p14:creationId xmlns:p14="http://schemas.microsoft.com/office/powerpoint/2010/main" val="1051443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48</a:t>
            </a:fld>
            <a:endParaRPr lang="en-US"/>
          </a:p>
        </p:txBody>
      </p:sp>
    </p:spTree>
    <p:extLst>
      <p:ext uri="{BB962C8B-B14F-4D97-AF65-F5344CB8AC3E}">
        <p14:creationId xmlns:p14="http://schemas.microsoft.com/office/powerpoint/2010/main" val="1330208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Precedence: </a:t>
            </a:r>
            <a:r>
              <a:rPr lang="en-CA"/>
              <a:t>status established in order of importance or urgency; preceding in time; the act of preceding in time or order or rank (as in a ceremony)</a:t>
            </a:r>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49</a:t>
            </a:fld>
            <a:endParaRPr lang="en-US"/>
          </a:p>
        </p:txBody>
      </p:sp>
    </p:spTree>
    <p:extLst>
      <p:ext uri="{BB962C8B-B14F-4D97-AF65-F5344CB8AC3E}">
        <p14:creationId xmlns:p14="http://schemas.microsoft.com/office/powerpoint/2010/main" val="348422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String literal is a sequence of characters used by Java programmers to populate String objects or display text to a user. </a:t>
            </a:r>
          </a:p>
          <a:p>
            <a:endParaRPr lang="en-CA" dirty="0"/>
          </a:p>
          <a:p>
            <a:r>
              <a:rPr lang="en-CA" dirty="0"/>
              <a:t>Literal: A letter or symbol that stands for itself as opposed to a feature, function, or entity associated with it in a programming language: ‌$ can be a symbol that refers to the end of a line, but as a literal, it is a dollar sign.</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5</a:t>
            </a:fld>
            <a:endParaRPr lang="en-US"/>
          </a:p>
        </p:txBody>
      </p:sp>
    </p:spTree>
    <p:extLst>
      <p:ext uri="{BB962C8B-B14F-4D97-AF65-F5344CB8AC3E}">
        <p14:creationId xmlns:p14="http://schemas.microsoft.com/office/powerpoint/2010/main" val="2784686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50</a:t>
            </a:fld>
            <a:endParaRPr lang="en-US"/>
          </a:p>
        </p:txBody>
      </p:sp>
    </p:spTree>
    <p:extLst>
      <p:ext uri="{BB962C8B-B14F-4D97-AF65-F5344CB8AC3E}">
        <p14:creationId xmlns:p14="http://schemas.microsoft.com/office/powerpoint/2010/main" val="6178197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a:t>
            </a:r>
            <a:r>
              <a:rPr lang="en-CA" baseline="0" dirty="0"/>
              <a:t> = 16</a:t>
            </a:r>
          </a:p>
          <a:p>
            <a:r>
              <a:rPr lang="en-CA" baseline="0" dirty="0"/>
              <a:t>b = 2</a:t>
            </a:r>
          </a:p>
          <a:p>
            <a:r>
              <a:rPr lang="en-CA" baseline="0" dirty="0"/>
              <a:t>c = 2</a:t>
            </a:r>
          </a:p>
          <a:p>
            <a:r>
              <a:rPr lang="en-CA" baseline="0" dirty="0"/>
              <a:t>d = 5</a:t>
            </a:r>
          </a:p>
          <a:p>
            <a:r>
              <a:rPr lang="en-CA" dirty="0"/>
              <a:t>e</a:t>
            </a:r>
            <a:r>
              <a:rPr lang="en-CA" baseline="0" dirty="0"/>
              <a:t> = 3</a:t>
            </a:r>
          </a:p>
          <a:p>
            <a:endParaRPr lang="en-CA" baseline="0" dirty="0"/>
          </a:p>
          <a:p>
            <a:r>
              <a:rPr lang="en-CA" dirty="0"/>
              <a:t>28</a:t>
            </a:r>
          </a:p>
          <a:p>
            <a:r>
              <a:rPr lang="en-CA" dirty="0"/>
              <a:t>19</a:t>
            </a:r>
          </a:p>
          <a:p>
            <a:r>
              <a:rPr lang="en-CA" dirty="0"/>
              <a:t>2</a:t>
            </a:r>
          </a:p>
          <a:p>
            <a:r>
              <a:rPr lang="en-CA" dirty="0"/>
              <a:t>2</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51</a:t>
            </a:fld>
            <a:endParaRPr lang="en-US"/>
          </a:p>
        </p:txBody>
      </p:sp>
    </p:spTree>
    <p:extLst>
      <p:ext uri="{BB962C8B-B14F-4D97-AF65-F5344CB8AC3E}">
        <p14:creationId xmlns:p14="http://schemas.microsoft.com/office/powerpoint/2010/main" val="909079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52</a:t>
            </a:fld>
            <a:endParaRPr lang="en-US"/>
          </a:p>
        </p:txBody>
      </p:sp>
    </p:spTree>
    <p:extLst>
      <p:ext uri="{BB962C8B-B14F-4D97-AF65-F5344CB8AC3E}">
        <p14:creationId xmlns:p14="http://schemas.microsoft.com/office/powerpoint/2010/main" val="2045789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53</a:t>
            </a:fld>
            <a:endParaRPr lang="en-US"/>
          </a:p>
        </p:txBody>
      </p:sp>
    </p:spTree>
    <p:extLst>
      <p:ext uri="{BB962C8B-B14F-4D97-AF65-F5344CB8AC3E}">
        <p14:creationId xmlns:p14="http://schemas.microsoft.com/office/powerpoint/2010/main" val="40416648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54</a:t>
            </a:fld>
            <a:endParaRPr lang="en-US"/>
          </a:p>
        </p:txBody>
      </p:sp>
    </p:spTree>
    <p:extLst>
      <p:ext uri="{BB962C8B-B14F-4D97-AF65-F5344CB8AC3E}">
        <p14:creationId xmlns:p14="http://schemas.microsoft.com/office/powerpoint/2010/main" val="2019998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55</a:t>
            </a:fld>
            <a:endParaRPr lang="en-US"/>
          </a:p>
        </p:txBody>
      </p:sp>
    </p:spTree>
    <p:extLst>
      <p:ext uri="{BB962C8B-B14F-4D97-AF65-F5344CB8AC3E}">
        <p14:creationId xmlns:p14="http://schemas.microsoft.com/office/powerpoint/2010/main" val="28631148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56</a:t>
            </a:fld>
            <a:endParaRPr lang="en-US"/>
          </a:p>
        </p:txBody>
      </p:sp>
    </p:spTree>
    <p:extLst>
      <p:ext uri="{BB962C8B-B14F-4D97-AF65-F5344CB8AC3E}">
        <p14:creationId xmlns:p14="http://schemas.microsoft.com/office/powerpoint/2010/main" val="25915964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57</a:t>
            </a:fld>
            <a:endParaRPr lang="en-US"/>
          </a:p>
        </p:txBody>
      </p:sp>
    </p:spTree>
    <p:extLst>
      <p:ext uri="{BB962C8B-B14F-4D97-AF65-F5344CB8AC3E}">
        <p14:creationId xmlns:p14="http://schemas.microsoft.com/office/powerpoint/2010/main" val="9453987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58</a:t>
            </a:fld>
            <a:endParaRPr lang="en-US"/>
          </a:p>
        </p:txBody>
      </p:sp>
    </p:spTree>
    <p:extLst>
      <p:ext uri="{BB962C8B-B14F-4D97-AF65-F5344CB8AC3E}">
        <p14:creationId xmlns:p14="http://schemas.microsoft.com/office/powerpoint/2010/main" val="17236581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59</a:t>
            </a:fld>
            <a:endParaRPr lang="en-US"/>
          </a:p>
        </p:txBody>
      </p:sp>
    </p:spTree>
    <p:extLst>
      <p:ext uri="{BB962C8B-B14F-4D97-AF65-F5344CB8AC3E}">
        <p14:creationId xmlns:p14="http://schemas.microsoft.com/office/powerpoint/2010/main" val="72529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Invoke:</a:t>
            </a:r>
            <a:r>
              <a:rPr lang="en-CA" baseline="0" dirty="0"/>
              <a:t> summon into action or bring into existence, often as if by magic</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6</a:t>
            </a:fld>
            <a:endParaRPr lang="en-US"/>
          </a:p>
        </p:txBody>
      </p:sp>
    </p:spTree>
    <p:extLst>
      <p:ext uri="{BB962C8B-B14F-4D97-AF65-F5344CB8AC3E}">
        <p14:creationId xmlns:p14="http://schemas.microsoft.com/office/powerpoint/2010/main" val="12735782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60</a:t>
            </a:fld>
            <a:endParaRPr lang="en-US"/>
          </a:p>
        </p:txBody>
      </p:sp>
    </p:spTree>
    <p:extLst>
      <p:ext uri="{BB962C8B-B14F-4D97-AF65-F5344CB8AC3E}">
        <p14:creationId xmlns:p14="http://schemas.microsoft.com/office/powerpoint/2010/main" val="7629780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61</a:t>
            </a:fld>
            <a:endParaRPr lang="en-US"/>
          </a:p>
        </p:txBody>
      </p:sp>
    </p:spTree>
    <p:extLst>
      <p:ext uri="{BB962C8B-B14F-4D97-AF65-F5344CB8AC3E}">
        <p14:creationId xmlns:p14="http://schemas.microsoft.com/office/powerpoint/2010/main" val="31687323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http://www.pinterest.com/anitaborg/famous-women-in-computer-science/</a:t>
            </a:r>
          </a:p>
          <a:p>
            <a:r>
              <a:rPr lang="en-US" dirty="0"/>
              <a:t>http://en.wikipedia.org/wiki/Marissa_Mayer</a:t>
            </a:r>
          </a:p>
          <a:p>
            <a:endParaRPr lang="en-US" dirty="0"/>
          </a:p>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62</a:t>
            </a:fld>
            <a:endParaRPr lang="en-US"/>
          </a:p>
        </p:txBody>
      </p:sp>
    </p:spTree>
    <p:extLst>
      <p:ext uri="{BB962C8B-B14F-4D97-AF65-F5344CB8AC3E}">
        <p14:creationId xmlns:p14="http://schemas.microsoft.com/office/powerpoint/2010/main" val="27078751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ASCII</a:t>
            </a:r>
            <a:r>
              <a:rPr lang="en-CA" sz="1200" b="0" i="0" kern="1200" dirty="0">
                <a:solidFill>
                  <a:schemeClr val="tx1"/>
                </a:solidFill>
                <a:effectLst/>
                <a:latin typeface="+mn-lt"/>
                <a:ea typeface="+mn-ea"/>
                <a:cs typeface="+mn-cs"/>
              </a:rPr>
              <a:t> stands for American Standard Code for Information Interchange. Computers can only understand numbers, so an </a:t>
            </a:r>
            <a:r>
              <a:rPr lang="en-CA" sz="1200" b="1" i="0" kern="1200" dirty="0">
                <a:solidFill>
                  <a:schemeClr val="tx1"/>
                </a:solidFill>
                <a:effectLst/>
                <a:latin typeface="+mn-lt"/>
                <a:ea typeface="+mn-ea"/>
                <a:cs typeface="+mn-cs"/>
              </a:rPr>
              <a:t>ASCII</a:t>
            </a:r>
            <a:r>
              <a:rPr lang="en-CA" sz="1200" b="0" i="0" kern="1200" dirty="0">
                <a:solidFill>
                  <a:schemeClr val="tx1"/>
                </a:solidFill>
                <a:effectLst/>
                <a:latin typeface="+mn-lt"/>
                <a:ea typeface="+mn-ea"/>
                <a:cs typeface="+mn-cs"/>
              </a:rPr>
              <a:t> code is the numerical representation of a character such as 'a' or '@' or an action of some sort.</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63</a:t>
            </a:fld>
            <a:endParaRPr lang="en-US"/>
          </a:p>
        </p:txBody>
      </p:sp>
    </p:spTree>
    <p:extLst>
      <p:ext uri="{BB962C8B-B14F-4D97-AF65-F5344CB8AC3E}">
        <p14:creationId xmlns:p14="http://schemas.microsoft.com/office/powerpoint/2010/main" val="18531932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ASCII</a:t>
            </a:r>
            <a:r>
              <a:rPr lang="en-CA" sz="1200" b="0" i="0" kern="1200" dirty="0">
                <a:solidFill>
                  <a:schemeClr val="tx1"/>
                </a:solidFill>
                <a:effectLst/>
                <a:latin typeface="+mn-lt"/>
                <a:ea typeface="+mn-ea"/>
                <a:cs typeface="+mn-cs"/>
              </a:rPr>
              <a:t> stands for American Standard Code for Information Interchange. Computers can only understand numbers, so an </a:t>
            </a:r>
            <a:r>
              <a:rPr lang="en-CA" sz="1200" b="1" i="0" kern="1200" dirty="0">
                <a:solidFill>
                  <a:schemeClr val="tx1"/>
                </a:solidFill>
                <a:effectLst/>
                <a:latin typeface="+mn-lt"/>
                <a:ea typeface="+mn-ea"/>
                <a:cs typeface="+mn-cs"/>
              </a:rPr>
              <a:t>ASCII</a:t>
            </a:r>
            <a:r>
              <a:rPr lang="en-CA" sz="1200" b="0" i="0" kern="1200" dirty="0">
                <a:solidFill>
                  <a:schemeClr val="tx1"/>
                </a:solidFill>
                <a:effectLst/>
                <a:latin typeface="+mn-lt"/>
                <a:ea typeface="+mn-ea"/>
                <a:cs typeface="+mn-cs"/>
              </a:rPr>
              <a:t> code is the numerical representation of a character such as 'a' or '@' or an action of some sort.</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64</a:t>
            </a:fld>
            <a:endParaRPr lang="en-US"/>
          </a:p>
        </p:txBody>
      </p:sp>
    </p:spTree>
    <p:extLst>
      <p:ext uri="{BB962C8B-B14F-4D97-AF65-F5344CB8AC3E}">
        <p14:creationId xmlns:p14="http://schemas.microsoft.com/office/powerpoint/2010/main" val="6511720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65</a:t>
            </a:fld>
            <a:endParaRPr lang="en-US"/>
          </a:p>
        </p:txBody>
      </p:sp>
    </p:spTree>
    <p:extLst>
      <p:ext uri="{BB962C8B-B14F-4D97-AF65-F5344CB8AC3E}">
        <p14:creationId xmlns:p14="http://schemas.microsoft.com/office/powerpoint/2010/main" val="30966648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66</a:t>
            </a:fld>
            <a:endParaRPr lang="en-US"/>
          </a:p>
        </p:txBody>
      </p:sp>
    </p:spTree>
    <p:extLst>
      <p:ext uri="{BB962C8B-B14F-4D97-AF65-F5344CB8AC3E}">
        <p14:creationId xmlns:p14="http://schemas.microsoft.com/office/powerpoint/2010/main" val="33963419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67</a:t>
            </a:fld>
            <a:endParaRPr lang="en-US"/>
          </a:p>
        </p:txBody>
      </p:sp>
    </p:spTree>
    <p:extLst>
      <p:ext uri="{BB962C8B-B14F-4D97-AF65-F5344CB8AC3E}">
        <p14:creationId xmlns:p14="http://schemas.microsoft.com/office/powerpoint/2010/main" val="34624308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68</a:t>
            </a:fld>
            <a:endParaRPr lang="en-US"/>
          </a:p>
        </p:txBody>
      </p:sp>
    </p:spTree>
    <p:extLst>
      <p:ext uri="{BB962C8B-B14F-4D97-AF65-F5344CB8AC3E}">
        <p14:creationId xmlns:p14="http://schemas.microsoft.com/office/powerpoint/2010/main" val="27594598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69</a:t>
            </a:fld>
            <a:endParaRPr lang="en-US"/>
          </a:p>
        </p:txBody>
      </p:sp>
    </p:spTree>
    <p:extLst>
      <p:ext uri="{BB962C8B-B14F-4D97-AF65-F5344CB8AC3E}">
        <p14:creationId xmlns:p14="http://schemas.microsoft.com/office/powerpoint/2010/main" val="284039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a:t>
            </a:fld>
            <a:endParaRPr lang="en-US"/>
          </a:p>
        </p:txBody>
      </p:sp>
    </p:spTree>
    <p:extLst>
      <p:ext uri="{BB962C8B-B14F-4D97-AF65-F5344CB8AC3E}">
        <p14:creationId xmlns:p14="http://schemas.microsoft.com/office/powerpoint/2010/main" val="14041428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t>
            </a:r>
            <a:r>
              <a:rPr lang="en-US" baseline="0" dirty="0"/>
              <a:t> a 16-bit </a:t>
            </a:r>
            <a:r>
              <a:rPr lang="en-US" baseline="0"/>
              <a:t>unsigned integer</a:t>
            </a:r>
            <a:r>
              <a:rPr lang="en-US"/>
              <a:t> </a:t>
            </a:r>
          </a:p>
        </p:txBody>
      </p:sp>
      <p:sp>
        <p:nvSpPr>
          <p:cNvPr id="4" name="Slide Number Placeholder 3"/>
          <p:cNvSpPr>
            <a:spLocks noGrp="1"/>
          </p:cNvSpPr>
          <p:nvPr>
            <p:ph type="sldNum" sz="quarter" idx="10"/>
          </p:nvPr>
        </p:nvSpPr>
        <p:spPr/>
        <p:txBody>
          <a:bodyPr/>
          <a:lstStyle/>
          <a:p>
            <a:fld id="{CAEB2BD8-746B-9F48-B7E9-74D6E69A6B1F}" type="slidenum">
              <a:rPr lang="en-US" smtClean="0"/>
              <a:pPr/>
              <a:t>70</a:t>
            </a:fld>
            <a:endParaRPr lang="en-US"/>
          </a:p>
        </p:txBody>
      </p:sp>
    </p:spTree>
    <p:extLst>
      <p:ext uri="{BB962C8B-B14F-4D97-AF65-F5344CB8AC3E}">
        <p14:creationId xmlns:p14="http://schemas.microsoft.com/office/powerpoint/2010/main" val="38929353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71</a:t>
            </a:fld>
            <a:endParaRPr lang="en-US"/>
          </a:p>
        </p:txBody>
      </p:sp>
    </p:spTree>
    <p:extLst>
      <p:ext uri="{BB962C8B-B14F-4D97-AF65-F5344CB8AC3E}">
        <p14:creationId xmlns:p14="http://schemas.microsoft.com/office/powerpoint/2010/main" val="3743119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72</a:t>
            </a:fld>
            <a:endParaRPr lang="en-US"/>
          </a:p>
        </p:txBody>
      </p:sp>
    </p:spTree>
    <p:extLst>
      <p:ext uri="{BB962C8B-B14F-4D97-AF65-F5344CB8AC3E}">
        <p14:creationId xmlns:p14="http://schemas.microsoft.com/office/powerpoint/2010/main" val="3791640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73</a:t>
            </a:fld>
            <a:endParaRPr lang="en-US"/>
          </a:p>
        </p:txBody>
      </p:sp>
    </p:spTree>
    <p:extLst>
      <p:ext uri="{BB962C8B-B14F-4D97-AF65-F5344CB8AC3E}">
        <p14:creationId xmlns:p14="http://schemas.microsoft.com/office/powerpoint/2010/main" val="36246665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74</a:t>
            </a:fld>
            <a:endParaRPr lang="en-US"/>
          </a:p>
        </p:txBody>
      </p:sp>
    </p:spTree>
    <p:extLst>
      <p:ext uri="{BB962C8B-B14F-4D97-AF65-F5344CB8AC3E}">
        <p14:creationId xmlns:p14="http://schemas.microsoft.com/office/powerpoint/2010/main" val="25834806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75</a:t>
            </a:fld>
            <a:endParaRPr lang="en-US"/>
          </a:p>
        </p:txBody>
      </p:sp>
    </p:spTree>
    <p:extLst>
      <p:ext uri="{BB962C8B-B14F-4D97-AF65-F5344CB8AC3E}">
        <p14:creationId xmlns:p14="http://schemas.microsoft.com/office/powerpoint/2010/main" val="25307141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76</a:t>
            </a:fld>
            <a:endParaRPr lang="en-US"/>
          </a:p>
        </p:txBody>
      </p:sp>
    </p:spTree>
    <p:extLst>
      <p:ext uri="{BB962C8B-B14F-4D97-AF65-F5344CB8AC3E}">
        <p14:creationId xmlns:p14="http://schemas.microsoft.com/office/powerpoint/2010/main" val="36643723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77</a:t>
            </a:fld>
            <a:endParaRPr lang="en-US"/>
          </a:p>
        </p:txBody>
      </p:sp>
    </p:spTree>
    <p:extLst>
      <p:ext uri="{BB962C8B-B14F-4D97-AF65-F5344CB8AC3E}">
        <p14:creationId xmlns:p14="http://schemas.microsoft.com/office/powerpoint/2010/main" val="32962317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78</a:t>
            </a:fld>
            <a:endParaRPr lang="en-US"/>
          </a:p>
        </p:txBody>
      </p:sp>
    </p:spTree>
    <p:extLst>
      <p:ext uri="{BB962C8B-B14F-4D97-AF65-F5344CB8AC3E}">
        <p14:creationId xmlns:p14="http://schemas.microsoft.com/office/powerpoint/2010/main" val="5922556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79</a:t>
            </a:fld>
            <a:endParaRPr lang="en-US"/>
          </a:p>
        </p:txBody>
      </p:sp>
    </p:spTree>
    <p:extLst>
      <p:ext uri="{BB962C8B-B14F-4D97-AF65-F5344CB8AC3E}">
        <p14:creationId xmlns:p14="http://schemas.microsoft.com/office/powerpoint/2010/main" val="302029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8</a:t>
            </a:fld>
            <a:endParaRPr lang="en-US"/>
          </a:p>
        </p:txBody>
      </p:sp>
    </p:spTree>
    <p:extLst>
      <p:ext uri="{BB962C8B-B14F-4D97-AF65-F5344CB8AC3E}">
        <p14:creationId xmlns:p14="http://schemas.microsoft.com/office/powerpoint/2010/main" val="34578136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80</a:t>
            </a:fld>
            <a:endParaRPr lang="en-US"/>
          </a:p>
        </p:txBody>
      </p:sp>
    </p:spTree>
    <p:extLst>
      <p:ext uri="{BB962C8B-B14F-4D97-AF65-F5344CB8AC3E}">
        <p14:creationId xmlns:p14="http://schemas.microsoft.com/office/powerpoint/2010/main" val="23000050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81</a:t>
            </a:fld>
            <a:endParaRPr lang="en-US"/>
          </a:p>
        </p:txBody>
      </p:sp>
    </p:spTree>
    <p:extLst>
      <p:ext uri="{BB962C8B-B14F-4D97-AF65-F5344CB8AC3E}">
        <p14:creationId xmlns:p14="http://schemas.microsoft.com/office/powerpoint/2010/main" val="25500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Token: </a:t>
            </a:r>
            <a:r>
              <a:rPr lang="en-CA" dirty="0"/>
              <a:t>an individual instance of a type of symbol</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82</a:t>
            </a:fld>
            <a:endParaRPr lang="en-US"/>
          </a:p>
        </p:txBody>
      </p:sp>
    </p:spTree>
    <p:extLst>
      <p:ext uri="{BB962C8B-B14F-4D97-AF65-F5344CB8AC3E}">
        <p14:creationId xmlns:p14="http://schemas.microsoft.com/office/powerpoint/2010/main" val="42124477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83</a:t>
            </a:fld>
            <a:endParaRPr lang="en-US"/>
          </a:p>
        </p:txBody>
      </p:sp>
    </p:spTree>
    <p:extLst>
      <p:ext uri="{BB962C8B-B14F-4D97-AF65-F5344CB8AC3E}">
        <p14:creationId xmlns:p14="http://schemas.microsoft.com/office/powerpoint/2010/main" val="21568114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Token: </a:t>
            </a:r>
            <a:r>
              <a:rPr lang="en-CA" dirty="0"/>
              <a:t>an individual instance of a type of symbol</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84</a:t>
            </a:fld>
            <a:endParaRPr lang="en-US"/>
          </a:p>
        </p:txBody>
      </p:sp>
    </p:spTree>
    <p:extLst>
      <p:ext uri="{BB962C8B-B14F-4D97-AF65-F5344CB8AC3E}">
        <p14:creationId xmlns:p14="http://schemas.microsoft.com/office/powerpoint/2010/main" val="20647038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85</a:t>
            </a:fld>
            <a:endParaRPr lang="en-US"/>
          </a:p>
        </p:txBody>
      </p:sp>
    </p:spTree>
    <p:extLst>
      <p:ext uri="{BB962C8B-B14F-4D97-AF65-F5344CB8AC3E}">
        <p14:creationId xmlns:p14="http://schemas.microsoft.com/office/powerpoint/2010/main" val="41868600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86</a:t>
            </a:fld>
            <a:endParaRPr lang="en-US"/>
          </a:p>
        </p:txBody>
      </p:sp>
    </p:spTree>
    <p:extLst>
      <p:ext uri="{BB962C8B-B14F-4D97-AF65-F5344CB8AC3E}">
        <p14:creationId xmlns:p14="http://schemas.microsoft.com/office/powerpoint/2010/main" val="20046108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87</a:t>
            </a:fld>
            <a:endParaRPr lang="en-US"/>
          </a:p>
        </p:txBody>
      </p:sp>
    </p:spTree>
    <p:extLst>
      <p:ext uri="{BB962C8B-B14F-4D97-AF65-F5344CB8AC3E}">
        <p14:creationId xmlns:p14="http://schemas.microsoft.com/office/powerpoint/2010/main" val="40775920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88</a:t>
            </a:fld>
            <a:endParaRPr lang="en-US"/>
          </a:p>
        </p:txBody>
      </p:sp>
    </p:spTree>
    <p:extLst>
      <p:ext uri="{BB962C8B-B14F-4D97-AF65-F5344CB8AC3E}">
        <p14:creationId xmlns:p14="http://schemas.microsoft.com/office/powerpoint/2010/main" val="20786732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89</a:t>
            </a:fld>
            <a:endParaRPr lang="en-US"/>
          </a:p>
        </p:txBody>
      </p:sp>
    </p:spTree>
    <p:extLst>
      <p:ext uri="{BB962C8B-B14F-4D97-AF65-F5344CB8AC3E}">
        <p14:creationId xmlns:p14="http://schemas.microsoft.com/office/powerpoint/2010/main" val="2727185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9</a:t>
            </a:fld>
            <a:endParaRPr lang="en-US"/>
          </a:p>
        </p:txBody>
      </p:sp>
    </p:spTree>
    <p:extLst>
      <p:ext uri="{BB962C8B-B14F-4D97-AF65-F5344CB8AC3E}">
        <p14:creationId xmlns:p14="http://schemas.microsoft.com/office/powerpoint/2010/main" val="39734753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ASCII</a:t>
            </a:r>
            <a:r>
              <a:rPr lang="en-CA" sz="1200" b="0" i="0" kern="1200" dirty="0">
                <a:solidFill>
                  <a:schemeClr val="tx1"/>
                </a:solidFill>
                <a:effectLst/>
                <a:latin typeface="+mn-lt"/>
                <a:ea typeface="+mn-ea"/>
                <a:cs typeface="+mn-cs"/>
              </a:rPr>
              <a:t> stands for American Standard Code for Information Interchange. Computers can only understand numbers, so an </a:t>
            </a:r>
            <a:r>
              <a:rPr lang="en-CA" sz="1200" b="1" i="0" kern="1200" dirty="0">
                <a:solidFill>
                  <a:schemeClr val="tx1"/>
                </a:solidFill>
                <a:effectLst/>
                <a:latin typeface="+mn-lt"/>
                <a:ea typeface="+mn-ea"/>
                <a:cs typeface="+mn-cs"/>
              </a:rPr>
              <a:t>ASCII</a:t>
            </a:r>
            <a:r>
              <a:rPr lang="en-CA" sz="1200" b="0" i="0" kern="1200" dirty="0">
                <a:solidFill>
                  <a:schemeClr val="tx1"/>
                </a:solidFill>
                <a:effectLst/>
                <a:latin typeface="+mn-lt"/>
                <a:ea typeface="+mn-ea"/>
                <a:cs typeface="+mn-cs"/>
              </a:rPr>
              <a:t> code is the numerical representation of a character such as 'a' or '@' or an action of some sort.</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90</a:t>
            </a:fld>
            <a:endParaRPr lang="en-US"/>
          </a:p>
        </p:txBody>
      </p:sp>
    </p:spTree>
    <p:extLst>
      <p:ext uri="{BB962C8B-B14F-4D97-AF65-F5344CB8AC3E}">
        <p14:creationId xmlns:p14="http://schemas.microsoft.com/office/powerpoint/2010/main" val="29241906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ASCII</a:t>
            </a:r>
            <a:r>
              <a:rPr lang="en-CA" sz="1200" b="0" i="0" kern="1200" dirty="0">
                <a:solidFill>
                  <a:schemeClr val="tx1"/>
                </a:solidFill>
                <a:effectLst/>
                <a:latin typeface="+mn-lt"/>
                <a:ea typeface="+mn-ea"/>
                <a:cs typeface="+mn-cs"/>
              </a:rPr>
              <a:t> stands for American Standard Code for Information Interchange. Computers can only understand numbers, so an </a:t>
            </a:r>
            <a:r>
              <a:rPr lang="en-CA" sz="1200" b="1" i="0" kern="1200" dirty="0">
                <a:solidFill>
                  <a:schemeClr val="tx1"/>
                </a:solidFill>
                <a:effectLst/>
                <a:latin typeface="+mn-lt"/>
                <a:ea typeface="+mn-ea"/>
                <a:cs typeface="+mn-cs"/>
              </a:rPr>
              <a:t>ASCII</a:t>
            </a:r>
            <a:r>
              <a:rPr lang="en-CA" sz="1200" b="0" i="0" kern="1200" dirty="0">
                <a:solidFill>
                  <a:schemeClr val="tx1"/>
                </a:solidFill>
                <a:effectLst/>
                <a:latin typeface="+mn-lt"/>
                <a:ea typeface="+mn-ea"/>
                <a:cs typeface="+mn-cs"/>
              </a:rPr>
              <a:t> code is the numerical representation of a character such as 'a' or '@' or an action of some sort.</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91</a:t>
            </a:fld>
            <a:endParaRPr lang="en-US"/>
          </a:p>
        </p:txBody>
      </p:sp>
    </p:spTree>
    <p:extLst>
      <p:ext uri="{BB962C8B-B14F-4D97-AF65-F5344CB8AC3E}">
        <p14:creationId xmlns:p14="http://schemas.microsoft.com/office/powerpoint/2010/main" val="2978550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92</a:t>
            </a:fld>
            <a:endParaRPr lang="en-US"/>
          </a:p>
        </p:txBody>
      </p:sp>
    </p:spTree>
    <p:extLst>
      <p:ext uri="{BB962C8B-B14F-4D97-AF65-F5344CB8AC3E}">
        <p14:creationId xmlns:p14="http://schemas.microsoft.com/office/powerpoint/2010/main" val="185588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88547"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Java Foundations, 3rd Edition, Lewis/DePasquale/Chase</a:t>
            </a:r>
          </a:p>
        </p:txBody>
      </p:sp>
      <p:sp>
        <p:nvSpPr>
          <p:cNvPr id="6" name="Slide Number Placeholder 5"/>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8547"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Java Foundations, 3rd Edition, Lewis/DePasquale/Chase</a:t>
            </a:r>
          </a:p>
        </p:txBody>
      </p:sp>
      <p:sp>
        <p:nvSpPr>
          <p:cNvPr id="6" name="Slide Number Placeholder 5"/>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8547"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Java Foundations, 3rd Edition, Lewis/DePasquale/Chase</a:t>
            </a:r>
          </a:p>
        </p:txBody>
      </p:sp>
      <p:sp>
        <p:nvSpPr>
          <p:cNvPr id="6" name="Slide Number Placeholder 5"/>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dirty="0"/>
              <a:t>2 - </a:t>
            </a:r>
            <a:fld id="{90994C07-E970-A243-9601-A1D642E986E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88547"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Java Foundations, 3rd Edition, Lewis/DePasquale/Chase</a:t>
            </a:r>
          </a:p>
        </p:txBody>
      </p:sp>
      <p:sp>
        <p:nvSpPr>
          <p:cNvPr id="6" name="Slide Number Placeholder 5"/>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88547"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Java Foundations, 3rd Edition, Lewis/DePasquale/Chase</a:t>
            </a:r>
          </a:p>
        </p:txBody>
      </p:sp>
      <p:sp>
        <p:nvSpPr>
          <p:cNvPr id="7" name="Slide Number Placeholder 6"/>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88547"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Java Foundations, 3rd Edition, Lewis/DePasquale/Chase</a:t>
            </a:r>
          </a:p>
        </p:txBody>
      </p:sp>
      <p:sp>
        <p:nvSpPr>
          <p:cNvPr id="9" name="Slide Number Placeholder 8"/>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88547"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Java Foundations, 3rd Edition, Lewis/DePasquale/Chase</a:t>
            </a:r>
          </a:p>
        </p:txBody>
      </p:sp>
      <p:sp>
        <p:nvSpPr>
          <p:cNvPr id="5" name="Slide Number Placeholder 4"/>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547"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Java Foundations, 3rd Edition, Lewis/DePasquale/Chase</a:t>
            </a:r>
          </a:p>
        </p:txBody>
      </p:sp>
      <p:sp>
        <p:nvSpPr>
          <p:cNvPr id="4" name="Slide Number Placeholder 3"/>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88547"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Java Foundations, 3rd Edition, Lewis/DePasquale/Chase</a:t>
            </a:r>
          </a:p>
        </p:txBody>
      </p:sp>
      <p:sp>
        <p:nvSpPr>
          <p:cNvPr id="7" name="Slide Number Placeholder 6"/>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88547"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Java Foundations, 3rd Edition, Lewis/DePasquale/Chase</a:t>
            </a:r>
          </a:p>
        </p:txBody>
      </p:sp>
      <p:sp>
        <p:nvSpPr>
          <p:cNvPr id="7" name="Slide Number Placeholder 6"/>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chemeClr val="bg1"/>
            </a:gs>
            <a:gs pos="100000">
              <a:schemeClr val="tx2">
                <a:lumMod val="20000"/>
                <a:lumOff val="8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0954" y="274638"/>
            <a:ext cx="8808198" cy="8569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4922" y="1253756"/>
            <a:ext cx="8694229" cy="51025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84922" y="6356350"/>
            <a:ext cx="655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Java Foundations, 3rd Edition, Lewis/DePasquale/Chase</a:t>
            </a:r>
            <a:endParaRPr lang="en-US" dirty="0"/>
          </a:p>
        </p:txBody>
      </p:sp>
      <p:sp>
        <p:nvSpPr>
          <p:cNvPr id="6" name="Slide Number Placeholder 5"/>
          <p:cNvSpPr>
            <a:spLocks noGrp="1"/>
          </p:cNvSpPr>
          <p:nvPr>
            <p:ph type="sldNum" sz="quarter" idx="4"/>
          </p:nvPr>
        </p:nvSpPr>
        <p:spPr>
          <a:xfrm>
            <a:off x="6838135"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2 - </a:t>
            </a:r>
            <a:fld id="{90994C07-E970-A243-9601-A1D642E986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23127" y="1963163"/>
            <a:ext cx="4828557" cy="2441466"/>
          </a:xfrm>
        </p:spPr>
        <p:txBody>
          <a:bodyPr>
            <a:normAutofit/>
          </a:bodyPr>
          <a:lstStyle/>
          <a:p>
            <a:pPr algn="l">
              <a:spcAft>
                <a:spcPts val="1800"/>
              </a:spcAft>
            </a:pPr>
            <a:r>
              <a:rPr lang="en-US" dirty="0">
                <a:solidFill>
                  <a:schemeClr val="tx1"/>
                </a:solidFill>
              </a:rPr>
              <a:t>Chapter 2</a:t>
            </a:r>
          </a:p>
          <a:p>
            <a:pPr algn="l"/>
            <a:r>
              <a:rPr lang="en-US" b="1" dirty="0">
                <a:solidFill>
                  <a:schemeClr val="tx1"/>
                </a:solidFill>
              </a:rPr>
              <a:t>Data</a:t>
            </a:r>
            <a:r>
              <a:rPr lang="en-US" dirty="0">
                <a:solidFill>
                  <a:schemeClr val="tx1"/>
                </a:solidFill>
              </a:rPr>
              <a:t> and </a:t>
            </a:r>
            <a:r>
              <a:rPr lang="en-US" b="1" dirty="0">
                <a:solidFill>
                  <a:schemeClr val="tx1"/>
                </a:solidFill>
              </a:rPr>
              <a:t>Expressions</a:t>
            </a:r>
          </a:p>
        </p:txBody>
      </p:sp>
      <p:pic>
        <p:nvPicPr>
          <p:cNvPr id="6" name="Picture 5" descr="JF cover - Medium.jpg"/>
          <p:cNvPicPr>
            <a:picLocks noChangeAspect="1"/>
          </p:cNvPicPr>
          <p:nvPr/>
        </p:nvPicPr>
        <p:blipFill>
          <a:blip r:embed="rId3"/>
          <a:stretch>
            <a:fillRect/>
          </a:stretch>
        </p:blipFill>
        <p:spPr>
          <a:xfrm>
            <a:off x="989892" y="1434754"/>
            <a:ext cx="3048000" cy="37306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spcBef>
                <a:spcPts val="600"/>
              </a:spcBef>
            </a:pPr>
            <a:r>
              <a:rPr lang="en-US" dirty="0"/>
              <a:t>[Q] How about </a:t>
            </a:r>
          </a:p>
          <a:p>
            <a:pPr marL="0" indent="0">
              <a:spcBef>
                <a:spcPts val="600"/>
              </a:spcBef>
              <a:buNone/>
            </a:pPr>
            <a:r>
              <a:rPr lang="en-US" sz="2400" dirty="0">
                <a:latin typeface="Courier New" pitchFamily="-110" charset="0"/>
              </a:rPr>
              <a:t>	</a:t>
            </a:r>
            <a:r>
              <a:rPr lang="en-US" sz="2400" dirty="0">
                <a:latin typeface="Consolas" panose="020B0609020204030204" pitchFamily="49" charset="0"/>
              </a:rPr>
              <a:t>System. out . </a:t>
            </a:r>
            <a:r>
              <a:rPr lang="en-US" sz="2400" dirty="0" err="1">
                <a:latin typeface="Consolas" panose="020B0609020204030204" pitchFamily="49" charset="0"/>
              </a:rPr>
              <a:t>println</a:t>
            </a:r>
            <a:r>
              <a:rPr lang="en-US" sz="2400" dirty="0">
                <a:latin typeface="Consolas" panose="020B0609020204030204" pitchFamily="49" charset="0"/>
              </a:rPr>
              <a:t>("Correct or wrong?");</a:t>
            </a:r>
          </a:p>
          <a:p>
            <a:pPr>
              <a:spcBef>
                <a:spcPts val="600"/>
              </a:spcBef>
            </a:pPr>
            <a:endParaRPr lang="en-US" dirty="0"/>
          </a:p>
          <a:p>
            <a:pPr>
              <a:spcBef>
                <a:spcPts val="600"/>
              </a:spcBef>
            </a:pPr>
            <a:r>
              <a:rPr lang="en-US" dirty="0"/>
              <a:t>[Q] For what do we use white spaces? </a:t>
            </a:r>
          </a:p>
          <a:p>
            <a:pPr>
              <a:spcBef>
                <a:spcPts val="600"/>
              </a:spcBef>
            </a:pPr>
            <a:r>
              <a:rPr lang="en-US" dirty="0"/>
              <a:t>[Q] Do we always need to use white spaces?</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10</a:t>
            </a:fld>
            <a:endParaRPr lang="en-US" dirty="0"/>
          </a:p>
        </p:txBody>
      </p:sp>
    </p:spTree>
    <p:extLst>
      <p:ext uri="{BB962C8B-B14F-4D97-AF65-F5344CB8AC3E}">
        <p14:creationId xmlns:p14="http://schemas.microsoft.com/office/powerpoint/2010/main" val="176479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Intermediate Summary</a:t>
            </a:r>
          </a:p>
        </p:txBody>
      </p:sp>
      <p:sp>
        <p:nvSpPr>
          <p:cNvPr id="3" name="Content Placeholder 2"/>
          <p:cNvSpPr>
            <a:spLocks noGrp="1"/>
          </p:cNvSpPr>
          <p:nvPr>
            <p:ph idx="1"/>
          </p:nvPr>
        </p:nvSpPr>
        <p:spPr/>
        <p:txBody>
          <a:bodyPr>
            <a:normAutofit/>
          </a:bodyPr>
          <a:lstStyle/>
          <a:p>
            <a:pPr>
              <a:spcBef>
                <a:spcPct val="40000"/>
              </a:spcBef>
            </a:pPr>
            <a:r>
              <a:rPr lang="en-US" dirty="0"/>
              <a:t>In the previous slides, we discussed character strings, one type of data.</a:t>
            </a:r>
          </a:p>
          <a:p>
            <a:pPr>
              <a:spcBef>
                <a:spcPct val="40000"/>
              </a:spcBef>
            </a:pPr>
            <a:r>
              <a:rPr lang="en-US" dirty="0">
                <a:cs typeface="Courier New" panose="02070309020205020404" pitchFamily="49" charset="0"/>
              </a:rPr>
              <a:t>[Q] How to manipulate them?</a:t>
            </a:r>
          </a:p>
          <a:p>
            <a:pPr lvl="1">
              <a:spcBef>
                <a:spcPct val="40000"/>
              </a:spcBef>
            </a:pPr>
            <a:r>
              <a:rPr lang="en-US" dirty="0">
                <a:latin typeface="Consolas" panose="020B0609020204030204" pitchFamily="49" charset="0"/>
                <a:cs typeface="Courier New" panose="02070309020205020404" pitchFamily="49" charset="0"/>
              </a:rPr>
              <a:t>print()</a:t>
            </a:r>
            <a:r>
              <a:rPr lang="en-US" dirty="0">
                <a:cs typeface="Courier New" panose="02070309020205020404" pitchFamily="49" charset="0"/>
              </a:rPr>
              <a:t>, </a:t>
            </a:r>
            <a:r>
              <a:rPr lang="en-US" dirty="0" err="1">
                <a:latin typeface="Consolas" panose="020B0609020204030204" pitchFamily="49" charset="0"/>
                <a:cs typeface="Courier New" panose="02070309020205020404" pitchFamily="49" charset="0"/>
              </a:rPr>
              <a:t>println</a:t>
            </a:r>
            <a:r>
              <a:rPr lang="en-US" dirty="0">
                <a:latin typeface="Consolas" panose="020B0609020204030204" pitchFamily="49" charset="0"/>
                <a:cs typeface="Courier New" panose="02070309020205020404" pitchFamily="49" charset="0"/>
              </a:rPr>
              <a:t>()</a:t>
            </a:r>
          </a:p>
          <a:p>
            <a:pPr>
              <a:spcBef>
                <a:spcPct val="40000"/>
              </a:spcBef>
            </a:pPr>
            <a:r>
              <a:rPr lang="en-US" dirty="0">
                <a:cs typeface="Courier New" panose="02070309020205020404" pitchFamily="49" charset="0"/>
              </a:rPr>
              <a:t>[X] Let’s try to write a Java program to print </a:t>
            </a:r>
            <a:r>
              <a:rPr lang="en-US" dirty="0">
                <a:latin typeface="Consolas" panose="020B0609020204030204" pitchFamily="49" charset="0"/>
                <a:cs typeface="Courier New" panose="02070309020205020404" pitchFamily="49" charset="0"/>
              </a:rPr>
              <a:t>"What a wonderful world!"</a:t>
            </a:r>
            <a:r>
              <a:rPr lang="en-US" dirty="0">
                <a:cs typeface="Courier New" panose="02070309020205020404" pitchFamily="49" charset="0"/>
              </a:rPr>
              <a:t>.</a:t>
            </a:r>
          </a:p>
          <a:p>
            <a:pPr>
              <a:spcBef>
                <a:spcPct val="40000"/>
              </a:spcBef>
            </a:pPr>
            <a:r>
              <a:rPr lang="en-US" dirty="0">
                <a:cs typeface="Courier New" panose="02070309020205020404" pitchFamily="49" charset="0"/>
              </a:rPr>
              <a:t>[Q] Any operations with string values?</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String Concatenation</a:t>
            </a:r>
          </a:p>
        </p:txBody>
      </p:sp>
      <p:sp>
        <p:nvSpPr>
          <p:cNvPr id="3" name="Content Placeholder 2"/>
          <p:cNvSpPr>
            <a:spLocks noGrp="1"/>
          </p:cNvSpPr>
          <p:nvPr>
            <p:ph idx="1"/>
          </p:nvPr>
        </p:nvSpPr>
        <p:spPr/>
        <p:txBody>
          <a:bodyPr>
            <a:normAutofit fontScale="70000" lnSpcReduction="20000"/>
          </a:bodyPr>
          <a:lstStyle/>
          <a:p>
            <a:pPr>
              <a:spcBef>
                <a:spcPct val="40000"/>
              </a:spcBef>
            </a:pPr>
            <a:r>
              <a:rPr lang="en-US" dirty="0"/>
              <a:t>The </a:t>
            </a:r>
            <a:r>
              <a:rPr lang="en-US" b="1" i="1" dirty="0"/>
              <a:t>string concatenation </a:t>
            </a:r>
            <a:r>
              <a:rPr lang="en-US" b="1" i="1" u="sng" dirty="0">
                <a:solidFill>
                  <a:srgbClr val="0000FF"/>
                </a:solidFill>
              </a:rPr>
              <a:t>operator</a:t>
            </a:r>
            <a:r>
              <a:rPr lang="en-US" b="1" dirty="0"/>
              <a:t> </a:t>
            </a:r>
            <a:r>
              <a:rPr lang="en-US" dirty="0"/>
              <a:t>(</a:t>
            </a:r>
            <a:r>
              <a:rPr lang="en-US" sz="2800" b="1" dirty="0">
                <a:solidFill>
                  <a:schemeClr val="tx2">
                    <a:lumMod val="60000"/>
                    <a:lumOff val="40000"/>
                  </a:schemeClr>
                </a:solidFill>
                <a:latin typeface="Courier New" pitchFamily="-110" charset="0"/>
              </a:rPr>
              <a:t>+</a:t>
            </a:r>
            <a:r>
              <a:rPr lang="en-US" dirty="0"/>
              <a:t>) is used to append one string to the end of another.</a:t>
            </a:r>
          </a:p>
          <a:p>
            <a:pPr lvl="1">
              <a:spcBef>
                <a:spcPct val="40000"/>
              </a:spcBef>
            </a:pPr>
            <a:r>
              <a:rPr lang="en-US" dirty="0">
                <a:latin typeface="Consolas" panose="020B0609020204030204" pitchFamily="49" charset="0"/>
              </a:rPr>
              <a:t>"Peanut butter " </a:t>
            </a:r>
            <a:r>
              <a:rPr lang="en-US" b="1" dirty="0">
                <a:solidFill>
                  <a:schemeClr val="tx2">
                    <a:lumMod val="60000"/>
                    <a:lumOff val="40000"/>
                  </a:schemeClr>
                </a:solidFill>
                <a:latin typeface="Consolas" panose="020B0609020204030204" pitchFamily="49" charset="0"/>
              </a:rPr>
              <a:t>+</a:t>
            </a:r>
            <a:r>
              <a:rPr lang="en-US" dirty="0">
                <a:latin typeface="Consolas" panose="020B0609020204030204" pitchFamily="49" charset="0"/>
              </a:rPr>
              <a:t> "and jelly"</a:t>
            </a:r>
          </a:p>
          <a:p>
            <a:pPr lvl="1">
              <a:spcBef>
                <a:spcPct val="40000"/>
              </a:spcBef>
            </a:pPr>
            <a:r>
              <a:rPr lang="en-US" dirty="0"/>
              <a:t>[Q] The result of the above operation is?</a:t>
            </a:r>
          </a:p>
          <a:p>
            <a:pPr>
              <a:spcBef>
                <a:spcPct val="40000"/>
              </a:spcBef>
            </a:pPr>
            <a:r>
              <a:rPr lang="en-US" dirty="0"/>
              <a:t>It can also be used </a:t>
            </a:r>
            <a:r>
              <a:rPr lang="en-US" u="sng" dirty="0"/>
              <a:t>to append a number to a string</a:t>
            </a:r>
            <a:r>
              <a:rPr lang="en-US" dirty="0"/>
              <a:t>. </a:t>
            </a:r>
          </a:p>
          <a:p>
            <a:pPr lvl="1">
              <a:spcBef>
                <a:spcPct val="40000"/>
              </a:spcBef>
            </a:pPr>
            <a:r>
              <a:rPr lang="en-US" dirty="0">
                <a:latin typeface="Consolas" panose="020B0609020204030204" pitchFamily="49" charset="0"/>
                <a:cs typeface="Courier New"/>
              </a:rPr>
              <a:t>"Dialing code for Antarctica: " + 672</a:t>
            </a:r>
          </a:p>
          <a:p>
            <a:pPr lvl="1">
              <a:spcBef>
                <a:spcPct val="40000"/>
              </a:spcBef>
            </a:pPr>
            <a:r>
              <a:rPr lang="en-US" dirty="0">
                <a:latin typeface="Consolas" panose="020B0609020204030204" pitchFamily="49" charset="0"/>
                <a:cs typeface="Courier New"/>
              </a:rPr>
              <a:t>40 + "km over"</a:t>
            </a:r>
          </a:p>
          <a:p>
            <a:pPr lvl="1">
              <a:spcBef>
                <a:spcPct val="40000"/>
              </a:spcBef>
            </a:pPr>
            <a:r>
              <a:rPr lang="en-US" dirty="0">
                <a:cs typeface="Courier New"/>
              </a:rPr>
              <a:t>[Q] The results of the above operations are?</a:t>
            </a:r>
            <a:endParaRPr lang="en-US" dirty="0"/>
          </a:p>
          <a:p>
            <a:pPr>
              <a:spcBef>
                <a:spcPct val="40000"/>
              </a:spcBef>
            </a:pPr>
            <a:r>
              <a:rPr lang="en-US" dirty="0"/>
              <a:t>A string literal can </a:t>
            </a:r>
            <a:r>
              <a:rPr lang="en-US" b="1" dirty="0">
                <a:solidFill>
                  <a:srgbClr val="FF0000"/>
                </a:solidFill>
              </a:rPr>
              <a:t>NOT</a:t>
            </a:r>
            <a:r>
              <a:rPr lang="en-US" dirty="0"/>
              <a:t> be broken across two lines in a program. Then what do you have to do?</a:t>
            </a:r>
          </a:p>
          <a:p>
            <a:pPr lvl="1">
              <a:spcBef>
                <a:spcPct val="40000"/>
              </a:spcBef>
            </a:pPr>
            <a:r>
              <a:rPr lang="en-US" dirty="0">
                <a:latin typeface="Consolas" panose="020B0609020204030204" pitchFamily="49" charset="0"/>
                <a:cs typeface="Courier New" panose="02070309020205020404" pitchFamily="49" charset="0"/>
              </a:rPr>
              <a:t>"This is not</a:t>
            </a:r>
          </a:p>
          <a:p>
            <a:pPr marL="457200" lvl="1" indent="0">
              <a:spcBef>
                <a:spcPct val="40000"/>
              </a:spcBef>
              <a:buNone/>
            </a:pPr>
            <a:r>
              <a:rPr lang="en-US" dirty="0">
                <a:latin typeface="Consolas" panose="020B0609020204030204" pitchFamily="49" charset="0"/>
                <a:cs typeface="Courier New" panose="02070309020205020404" pitchFamily="49" charset="0"/>
              </a:rPr>
              <a:t>	right."</a:t>
            </a:r>
          </a:p>
          <a:p>
            <a:pPr lvl="1">
              <a:spcBef>
                <a:spcPct val="40000"/>
              </a:spcBef>
            </a:pPr>
            <a:r>
              <a:rPr lang="en-US" dirty="0">
                <a:cs typeface="Courier New" panose="02070309020205020404" pitchFamily="49" charset="0"/>
              </a:rPr>
              <a:t>[Q] Then?</a:t>
            </a:r>
          </a:p>
          <a:p>
            <a:pPr>
              <a:spcBef>
                <a:spcPct val="40000"/>
              </a:spcBef>
            </a:pPr>
            <a:r>
              <a:rPr lang="en-US" dirty="0">
                <a:cs typeface="Courier New" panose="02070309020205020404" pitchFamily="49" charset="0"/>
              </a:rPr>
              <a:t>[Q] Can you see a different data type in the above examples?</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12</a:t>
            </a:fld>
            <a:endParaRPr lang="en-US" dirty="0"/>
          </a:p>
        </p:txBody>
      </p:sp>
    </p:spTree>
    <p:extLst>
      <p:ext uri="{BB962C8B-B14F-4D97-AF65-F5344CB8AC3E}">
        <p14:creationId xmlns:p14="http://schemas.microsoft.com/office/powerpoint/2010/main" val="273841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7"/>
            <a:ext cx="8694229" cy="6446837"/>
          </a:xfrm>
        </p:spPr>
        <p:txBody>
          <a:bodyPr>
            <a:noAutofit/>
          </a:bodyPr>
          <a:lstStyle/>
          <a:p>
            <a:pPr>
              <a:buNone/>
            </a:pPr>
            <a:r>
              <a:rPr lang="en-US" sz="1200" dirty="0">
                <a:solidFill>
                  <a:srgbClr val="3366FF"/>
                </a:solidFill>
                <a:latin typeface="Courier New"/>
                <a:cs typeface="Courier New"/>
              </a:rPr>
              <a:t>//********************************************************************</a:t>
            </a:r>
          </a:p>
          <a:p>
            <a:pPr>
              <a:buNone/>
            </a:pPr>
            <a:r>
              <a:rPr lang="en-US" sz="1200" dirty="0">
                <a:solidFill>
                  <a:srgbClr val="3366FF"/>
                </a:solidFill>
                <a:latin typeface="Courier New"/>
                <a:cs typeface="Courier New"/>
              </a:rPr>
              <a:t>//  </a:t>
            </a:r>
            <a:r>
              <a:rPr lang="en-US" sz="1200" dirty="0" err="1">
                <a:solidFill>
                  <a:srgbClr val="3366FF"/>
                </a:solidFill>
                <a:latin typeface="Courier New"/>
                <a:cs typeface="Courier New"/>
              </a:rPr>
              <a:t>Facts.java</a:t>
            </a:r>
            <a:r>
              <a:rPr lang="en-US" sz="1200" dirty="0">
                <a:solidFill>
                  <a:srgbClr val="3366FF"/>
                </a:solidFill>
                <a:latin typeface="Courier New"/>
                <a:cs typeface="Courier New"/>
              </a:rPr>
              <a:t>       Java Foundations</a:t>
            </a:r>
          </a:p>
          <a:p>
            <a:pPr>
              <a:buNone/>
            </a:pPr>
            <a:r>
              <a:rPr lang="en-US" sz="1200" dirty="0">
                <a:solidFill>
                  <a:srgbClr val="3366FF"/>
                </a:solidFill>
                <a:latin typeface="Courier New"/>
                <a:cs typeface="Courier New"/>
              </a:rPr>
              <a:t>//</a:t>
            </a:r>
          </a:p>
          <a:p>
            <a:pPr>
              <a:buNone/>
            </a:pPr>
            <a:r>
              <a:rPr lang="en-US" sz="1200" dirty="0">
                <a:solidFill>
                  <a:srgbClr val="3366FF"/>
                </a:solidFill>
                <a:latin typeface="Courier New"/>
                <a:cs typeface="Courier New"/>
              </a:rPr>
              <a:t>//  Demonstrates the use of the string concatenation operator and the</a:t>
            </a:r>
          </a:p>
          <a:p>
            <a:pPr>
              <a:buNone/>
            </a:pPr>
            <a:r>
              <a:rPr lang="en-US" sz="1200" dirty="0">
                <a:solidFill>
                  <a:srgbClr val="3366FF"/>
                </a:solidFill>
                <a:latin typeface="Courier New"/>
                <a:cs typeface="Courier New"/>
              </a:rPr>
              <a:t>//  automatic conversion of an integer to a string.</a:t>
            </a:r>
          </a:p>
          <a:p>
            <a:pPr>
              <a:buNone/>
            </a:pPr>
            <a:r>
              <a:rPr lang="en-US" sz="1200" dirty="0">
                <a:solidFill>
                  <a:srgbClr val="3366FF"/>
                </a:solidFill>
                <a:latin typeface="Courier New"/>
                <a:cs typeface="Courier New"/>
              </a:rPr>
              <a:t>//********************************************************************</a:t>
            </a:r>
          </a:p>
          <a:p>
            <a:pPr>
              <a:buNone/>
            </a:pPr>
            <a:endParaRPr lang="en-US" sz="1200" dirty="0">
              <a:latin typeface="Courier New"/>
              <a:cs typeface="Courier New"/>
            </a:endParaRPr>
          </a:p>
          <a:p>
            <a:pPr>
              <a:buNone/>
            </a:pPr>
            <a:r>
              <a:rPr lang="en-US" sz="1200" dirty="0">
                <a:latin typeface="Courier New"/>
                <a:cs typeface="Courier New"/>
              </a:rPr>
              <a:t>public class Facts</a:t>
            </a:r>
          </a:p>
          <a:p>
            <a:pPr>
              <a:buNone/>
            </a:pPr>
            <a:r>
              <a:rPr lang="en-US" sz="1200" dirty="0">
                <a:latin typeface="Courier New"/>
                <a:cs typeface="Courier New"/>
              </a:rPr>
              <a:t>{</a:t>
            </a:r>
          </a:p>
          <a:p>
            <a:pPr>
              <a:buNone/>
            </a:pPr>
            <a:r>
              <a:rPr lang="en-US" sz="1200" dirty="0">
                <a:solidFill>
                  <a:srgbClr val="3366FF"/>
                </a:solidFill>
                <a:latin typeface="Courier New"/>
                <a:cs typeface="Courier New"/>
              </a:rPr>
              <a:t>   //  Prints various facts.</a:t>
            </a:r>
          </a:p>
          <a:p>
            <a:pPr>
              <a:buNone/>
            </a:pPr>
            <a:r>
              <a:rPr lang="en-US" sz="1200" dirty="0">
                <a:latin typeface="Courier New"/>
                <a:cs typeface="Courier New"/>
              </a:rPr>
              <a:t>   public static void main(String[] </a:t>
            </a:r>
            <a:r>
              <a:rPr lang="en-US" sz="1200" dirty="0" err="1">
                <a:latin typeface="Courier New"/>
                <a:cs typeface="Courier New"/>
              </a:rPr>
              <a:t>args</a:t>
            </a:r>
            <a:r>
              <a:rPr lang="en-US" sz="1200" dirty="0">
                <a:latin typeface="Courier New"/>
                <a:cs typeface="Courier New"/>
              </a:rPr>
              <a:t>)</a:t>
            </a:r>
          </a:p>
          <a:p>
            <a:pPr>
              <a:buNone/>
            </a:pPr>
            <a:r>
              <a:rPr lang="en-US" sz="1200" dirty="0">
                <a:latin typeface="Courier New"/>
                <a:cs typeface="Courier New"/>
              </a:rPr>
              <a:t>   {</a:t>
            </a:r>
          </a:p>
          <a:p>
            <a:pPr>
              <a:buNone/>
            </a:pPr>
            <a:r>
              <a:rPr lang="en-US" sz="1200" dirty="0">
                <a:solidFill>
                  <a:srgbClr val="3366FF"/>
                </a:solidFill>
                <a:latin typeface="Courier New"/>
                <a:cs typeface="Courier New"/>
              </a:rPr>
              <a:t>      // Strings can be concatenated into one long string</a:t>
            </a:r>
          </a:p>
          <a:p>
            <a:pPr>
              <a:buNone/>
            </a:pPr>
            <a:r>
              <a:rPr lang="en-US" sz="1200" dirty="0">
                <a:latin typeface="Courier New"/>
                <a:cs typeface="Courier New"/>
              </a:rPr>
              <a:t>      </a:t>
            </a:r>
            <a:r>
              <a:rPr lang="en-US" sz="1200" dirty="0" err="1">
                <a:latin typeface="Courier New"/>
                <a:cs typeface="Courier New"/>
              </a:rPr>
              <a:t>System.out.println("We</a:t>
            </a:r>
            <a:r>
              <a:rPr lang="en-US" sz="1200" dirty="0">
                <a:latin typeface="Courier New"/>
                <a:cs typeface="Courier New"/>
              </a:rPr>
              <a:t> present the following facts for your "</a:t>
            </a:r>
          </a:p>
          <a:p>
            <a:pPr>
              <a:buNone/>
            </a:pPr>
            <a:r>
              <a:rPr lang="en-US" sz="1200" dirty="0">
                <a:latin typeface="Courier New"/>
                <a:cs typeface="Courier New"/>
              </a:rPr>
              <a:t>                          </a:t>
            </a:r>
            <a:r>
              <a:rPr lang="en-US" sz="1200" b="1" dirty="0">
                <a:latin typeface="Courier New"/>
                <a:cs typeface="Courier New"/>
              </a:rPr>
              <a:t>+</a:t>
            </a:r>
            <a:r>
              <a:rPr lang="en-US" sz="1200" dirty="0">
                <a:latin typeface="Courier New"/>
                <a:cs typeface="Courier New"/>
              </a:rPr>
              <a:t> "extracurricular edification:");</a:t>
            </a:r>
          </a:p>
          <a:p>
            <a:pPr>
              <a:buNone/>
            </a:pPr>
            <a:endParaRPr lang="en-US" sz="1200" dirty="0">
              <a:latin typeface="Courier New"/>
              <a:cs typeface="Courier New"/>
            </a:endParaRPr>
          </a:p>
          <a:p>
            <a:pPr>
              <a:buNone/>
            </a:pPr>
            <a:r>
              <a:rPr lang="en-US" sz="1200" dirty="0">
                <a:latin typeface="Courier New"/>
                <a:cs typeface="Courier New"/>
              </a:rPr>
              <a:t>      </a:t>
            </a:r>
            <a:r>
              <a:rPr lang="en-US" sz="1200" dirty="0" err="1">
                <a:latin typeface="Courier New"/>
                <a:cs typeface="Courier New"/>
              </a:rPr>
              <a:t>System.out.println</a:t>
            </a:r>
            <a:r>
              <a:rPr lang="en-US" sz="1200" dirty="0">
                <a:latin typeface="Courier New"/>
                <a:cs typeface="Courier New"/>
              </a:rPr>
              <a:t>();</a:t>
            </a:r>
          </a:p>
          <a:p>
            <a:pPr>
              <a:buNone/>
            </a:pPr>
            <a:endParaRPr lang="en-US" sz="1200" dirty="0">
              <a:latin typeface="Courier New"/>
              <a:cs typeface="Courier New"/>
            </a:endParaRPr>
          </a:p>
          <a:p>
            <a:pPr>
              <a:buNone/>
            </a:pPr>
            <a:r>
              <a:rPr lang="en-US" sz="1200" dirty="0">
                <a:solidFill>
                  <a:srgbClr val="3366FF"/>
                </a:solidFill>
                <a:latin typeface="Courier New"/>
                <a:cs typeface="Courier New"/>
              </a:rPr>
              <a:t>      // A string can contain numeric digits</a:t>
            </a:r>
          </a:p>
          <a:p>
            <a:pPr>
              <a:buNone/>
            </a:pPr>
            <a:r>
              <a:rPr lang="en-US" sz="1200" dirty="0">
                <a:latin typeface="Courier New"/>
                <a:cs typeface="Courier New"/>
              </a:rPr>
              <a:t>      </a:t>
            </a:r>
            <a:r>
              <a:rPr lang="en-US" sz="1200" dirty="0" err="1">
                <a:latin typeface="Courier New"/>
                <a:cs typeface="Courier New"/>
              </a:rPr>
              <a:t>System.out.println("Letters</a:t>
            </a:r>
            <a:r>
              <a:rPr lang="en-US" sz="1200" dirty="0">
                <a:latin typeface="Courier New"/>
                <a:cs typeface="Courier New"/>
              </a:rPr>
              <a:t> in the Hawaiian alphabet: 12");</a:t>
            </a:r>
          </a:p>
          <a:p>
            <a:pPr>
              <a:buNone/>
            </a:pPr>
            <a:endParaRPr lang="en-US" sz="1200" dirty="0">
              <a:latin typeface="Courier New"/>
              <a:cs typeface="Courier New"/>
            </a:endParaRPr>
          </a:p>
          <a:p>
            <a:pPr>
              <a:buNone/>
            </a:pPr>
            <a:r>
              <a:rPr lang="en-US" sz="1200" dirty="0">
                <a:solidFill>
                  <a:srgbClr val="3366FF"/>
                </a:solidFill>
                <a:latin typeface="Courier New"/>
                <a:cs typeface="Courier New"/>
              </a:rPr>
              <a:t>      // A numeric value can be concatenated to a string</a:t>
            </a:r>
          </a:p>
          <a:p>
            <a:pPr>
              <a:buNone/>
            </a:pPr>
            <a:r>
              <a:rPr lang="en-US" sz="1200" dirty="0">
                <a:latin typeface="Courier New"/>
                <a:cs typeface="Courier New"/>
              </a:rPr>
              <a:t>      </a:t>
            </a:r>
            <a:r>
              <a:rPr lang="en-US" sz="1200" dirty="0" err="1">
                <a:latin typeface="Courier New"/>
                <a:cs typeface="Courier New"/>
              </a:rPr>
              <a:t>System.out.println("Dialing</a:t>
            </a:r>
            <a:r>
              <a:rPr lang="en-US" sz="1200" dirty="0">
                <a:latin typeface="Courier New"/>
                <a:cs typeface="Courier New"/>
              </a:rPr>
              <a:t> code for Antarctica: " + 672);</a:t>
            </a:r>
          </a:p>
          <a:p>
            <a:pPr>
              <a:buNone/>
            </a:pPr>
            <a:r>
              <a:rPr lang="en-US" sz="1200" dirty="0">
                <a:latin typeface="Courier New"/>
                <a:cs typeface="Courier New"/>
              </a:rPr>
              <a:t>      </a:t>
            </a:r>
            <a:r>
              <a:rPr lang="en-US" sz="1200" dirty="0" err="1">
                <a:latin typeface="Courier New"/>
                <a:cs typeface="Courier New"/>
              </a:rPr>
              <a:t>System.out.println</a:t>
            </a:r>
            <a:r>
              <a:rPr lang="en-US" sz="1200" dirty="0">
                <a:latin typeface="Courier New"/>
                <a:cs typeface="Courier New"/>
              </a:rPr>
              <a:t>("Year in which Leonardo da Vinci invented "</a:t>
            </a:r>
          </a:p>
          <a:p>
            <a:pPr>
              <a:buNone/>
            </a:pPr>
            <a:r>
              <a:rPr lang="en-US" sz="1200" dirty="0">
                <a:latin typeface="Courier New"/>
                <a:cs typeface="Courier New"/>
              </a:rPr>
              <a:t>                          + "the parachute: " + 1515);</a:t>
            </a:r>
          </a:p>
          <a:p>
            <a:pPr>
              <a:buNone/>
            </a:pPr>
            <a:r>
              <a:rPr lang="en-US" sz="1200" dirty="0">
                <a:latin typeface="Courier New"/>
                <a:cs typeface="Courier New"/>
              </a:rPr>
              <a:t>      </a:t>
            </a:r>
            <a:r>
              <a:rPr lang="en-US" sz="1200" dirty="0" err="1">
                <a:latin typeface="Courier New"/>
                <a:cs typeface="Courier New"/>
              </a:rPr>
              <a:t>System.out.println</a:t>
            </a:r>
            <a:r>
              <a:rPr lang="en-US" sz="1200" dirty="0">
                <a:latin typeface="Courier New"/>
                <a:cs typeface="Courier New"/>
              </a:rPr>
              <a:t>("Speed of ketchup: " + 40 + "km per year");</a:t>
            </a:r>
          </a:p>
          <a:p>
            <a:pPr>
              <a:buNone/>
            </a:pPr>
            <a:r>
              <a:rPr lang="en-US" sz="1200" dirty="0">
                <a:latin typeface="Courier New"/>
                <a:cs typeface="Courier New"/>
              </a:rPr>
              <a:t>      </a:t>
            </a:r>
            <a:r>
              <a:rPr lang="en-US" sz="1200" dirty="0" err="1">
                <a:latin typeface="Courier New"/>
                <a:cs typeface="Courier New"/>
              </a:rPr>
              <a:t>System.out.println</a:t>
            </a:r>
            <a:r>
              <a:rPr lang="en-US" sz="1200" dirty="0">
                <a:latin typeface="Courier New"/>
                <a:cs typeface="Courier New"/>
              </a:rPr>
              <a:t>(40 + "km over");  // ???</a:t>
            </a:r>
          </a:p>
          <a:p>
            <a:pPr>
              <a:buNone/>
            </a:pPr>
            <a:r>
              <a:rPr lang="en-US" sz="1200" dirty="0">
                <a:latin typeface="Courier New"/>
                <a:cs typeface="Courier New"/>
              </a:rPr>
              <a:t>   }</a:t>
            </a:r>
          </a:p>
          <a:p>
            <a:pPr>
              <a:buNone/>
            </a:pPr>
            <a:r>
              <a:rPr lang="en-US" sz="1200" dirty="0">
                <a:latin typeface="Courier New"/>
                <a:cs typeface="Courier New"/>
              </a:rPr>
              <a: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13</a:t>
            </a:fld>
            <a:endParaRPr lang="en-US" dirty="0"/>
          </a:p>
        </p:txBody>
      </p:sp>
      <p:sp>
        <p:nvSpPr>
          <p:cNvPr id="6" name="Explosion 2 5"/>
          <p:cNvSpPr/>
          <p:nvPr/>
        </p:nvSpPr>
        <p:spPr>
          <a:xfrm>
            <a:off x="5789142" y="3126085"/>
            <a:ext cx="3190009" cy="142355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[Q] What results?</a:t>
            </a:r>
          </a:p>
        </p:txBody>
      </p:sp>
      <p:cxnSp>
        <p:nvCxnSpPr>
          <p:cNvPr id="4" name="Straight Arrow Connector 3"/>
          <p:cNvCxnSpPr/>
          <p:nvPr/>
        </p:nvCxnSpPr>
        <p:spPr>
          <a:xfrm flipH="1">
            <a:off x="2751513" y="2094807"/>
            <a:ext cx="3358343" cy="17622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24619" y="2303350"/>
            <a:ext cx="0" cy="4053000"/>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74000" y="2926304"/>
            <a:ext cx="0" cy="3274991"/>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23382" y="2926304"/>
            <a:ext cx="0" cy="3274991"/>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spcBef>
                <a:spcPct val="60000"/>
              </a:spcBef>
            </a:pPr>
            <a:r>
              <a:rPr lang="en-US" dirty="0"/>
              <a:t>The </a:t>
            </a:r>
            <a:r>
              <a:rPr lang="en-US" b="1" dirty="0">
                <a:solidFill>
                  <a:srgbClr val="0000FF"/>
                </a:solidFill>
              </a:rPr>
              <a:t>+</a:t>
            </a:r>
            <a:r>
              <a:rPr lang="en-US" dirty="0"/>
              <a:t> operator is also used for </a:t>
            </a:r>
            <a:r>
              <a:rPr lang="en-US" u="sng" dirty="0"/>
              <a:t>arithmetic addition</a:t>
            </a:r>
            <a:r>
              <a:rPr lang="en-US" dirty="0"/>
              <a:t>.</a:t>
            </a:r>
          </a:p>
          <a:p>
            <a:pPr>
              <a:spcBef>
                <a:spcPct val="60000"/>
              </a:spcBef>
            </a:pPr>
            <a:r>
              <a:rPr lang="en-US" dirty="0"/>
              <a:t>The function that it performs depends on the type of the information on which it operates.</a:t>
            </a:r>
          </a:p>
          <a:p>
            <a:pPr>
              <a:spcBef>
                <a:spcPct val="60000"/>
              </a:spcBef>
            </a:pPr>
            <a:r>
              <a:rPr lang="en-US" dirty="0"/>
              <a:t>If both operands are strings, or if one is a </a:t>
            </a:r>
            <a:r>
              <a:rPr lang="en-US" u="sng" dirty="0"/>
              <a:t>string</a:t>
            </a:r>
            <a:r>
              <a:rPr lang="en-US" dirty="0"/>
              <a:t> and one is a </a:t>
            </a:r>
            <a:r>
              <a:rPr lang="en-US" u="sng" dirty="0"/>
              <a:t>number</a:t>
            </a:r>
            <a:r>
              <a:rPr lang="en-US" dirty="0"/>
              <a:t>, it performs string concatenation.</a:t>
            </a:r>
          </a:p>
          <a:p>
            <a:pPr>
              <a:spcBef>
                <a:spcPct val="60000"/>
              </a:spcBef>
            </a:pPr>
            <a:r>
              <a:rPr lang="en-US" dirty="0"/>
              <a:t>If both operands are </a:t>
            </a:r>
            <a:r>
              <a:rPr lang="en-US" u="sng" dirty="0"/>
              <a:t>numeric</a:t>
            </a:r>
            <a:r>
              <a:rPr lang="en-US" dirty="0"/>
              <a:t>, it adds them.</a:t>
            </a:r>
          </a:p>
          <a:p>
            <a:pPr>
              <a:spcBef>
                <a:spcPct val="60000"/>
              </a:spcBef>
            </a:pPr>
            <a:r>
              <a:rPr lang="en-US" dirty="0"/>
              <a:t>The + operator is evaluated left to right, but </a:t>
            </a:r>
            <a:r>
              <a:rPr lang="en-US" u="sng" dirty="0">
                <a:solidFill>
                  <a:srgbClr val="0000FF"/>
                </a:solidFill>
              </a:rPr>
              <a:t>parentheses can be used to force the order</a:t>
            </a:r>
            <a:r>
              <a:rPr lang="en-US" dirty="0"/>
              <a: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a:t>
            </a:r>
            <a:r>
              <a:rPr lang="en-US" sz="1400" dirty="0" err="1">
                <a:solidFill>
                  <a:srgbClr val="3366FF"/>
                </a:solidFill>
                <a:latin typeface="Courier New"/>
                <a:cs typeface="Courier New"/>
              </a:rPr>
              <a:t>Addition.java</a:t>
            </a:r>
            <a:r>
              <a:rPr lang="en-US" sz="1400" dirty="0">
                <a:solidFill>
                  <a:srgbClr val="3366FF"/>
                </a:solidFill>
                <a:latin typeface="Courier New"/>
                <a:cs typeface="Courier New"/>
              </a:rPr>
              <a:t>       Java Foundations</a:t>
            </a:r>
          </a:p>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Demonstrates the difference between the addition and string</a:t>
            </a:r>
          </a:p>
          <a:p>
            <a:pPr>
              <a:buNone/>
            </a:pPr>
            <a:r>
              <a:rPr lang="en-US" sz="1400" dirty="0">
                <a:solidFill>
                  <a:srgbClr val="3366FF"/>
                </a:solidFill>
                <a:latin typeface="Courier New"/>
                <a:cs typeface="Courier New"/>
              </a:rPr>
              <a:t>//  concatenation operators.</a:t>
            </a:r>
          </a:p>
          <a:p>
            <a:pPr>
              <a:buNone/>
            </a:pPr>
            <a:r>
              <a:rPr lang="en-US" sz="1400" dirty="0">
                <a:solidFill>
                  <a:srgbClr val="3366FF"/>
                </a:solidFill>
                <a:latin typeface="Courier New"/>
                <a:cs typeface="Courier New"/>
              </a:rPr>
              <a:t>//********************************************************************</a:t>
            </a:r>
          </a:p>
          <a:p>
            <a:pPr>
              <a:buNone/>
            </a:pPr>
            <a:endParaRPr lang="en-US" sz="1400" dirty="0">
              <a:latin typeface="Courier New"/>
              <a:cs typeface="Courier New"/>
            </a:endParaRPr>
          </a:p>
          <a:p>
            <a:pPr>
              <a:buNone/>
            </a:pPr>
            <a:r>
              <a:rPr lang="en-US" sz="1400" dirty="0">
                <a:latin typeface="Courier New"/>
                <a:cs typeface="Courier New"/>
              </a:rPr>
              <a:t>public class Addition</a:t>
            </a:r>
          </a:p>
          <a:p>
            <a:pPr>
              <a:buNone/>
            </a:pPr>
            <a:r>
              <a:rPr lang="en-US" sz="1400" dirty="0">
                <a:latin typeface="Courier New"/>
                <a:cs typeface="Courier New"/>
              </a:rPr>
              <a:t>{</a:t>
            </a:r>
          </a:p>
          <a:p>
            <a:pPr>
              <a:buNone/>
            </a:pPr>
            <a:r>
              <a:rPr lang="en-US" sz="1400" dirty="0">
                <a:latin typeface="Courier New"/>
                <a:cs typeface="Courier New"/>
              </a:rPr>
              <a:t>   </a:t>
            </a: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  Concatenates and adds two numbers and prints the results.</a:t>
            </a:r>
          </a:p>
          <a:p>
            <a:pPr>
              <a:buNone/>
            </a:pPr>
            <a:r>
              <a:rPr lang="en-US" sz="1400" dirty="0">
                <a:solidFill>
                  <a:srgbClr val="3366FF"/>
                </a:solidFill>
                <a:latin typeface="Courier New"/>
                <a:cs typeface="Courier New"/>
              </a:rPr>
              <a:t>   //-----------------------------------------------------------------</a:t>
            </a:r>
          </a:p>
          <a:p>
            <a:pPr>
              <a:buNone/>
            </a:pPr>
            <a:r>
              <a:rPr lang="en-US" sz="1400" dirty="0">
                <a:latin typeface="Courier New"/>
                <a:cs typeface="Courier New"/>
              </a:rPr>
              <a:t>   public static void </a:t>
            </a:r>
            <a:r>
              <a:rPr lang="en-US" sz="1400" dirty="0" err="1">
                <a:latin typeface="Courier New"/>
                <a:cs typeface="Courier New"/>
              </a:rPr>
              <a:t>main(String</a:t>
            </a:r>
            <a:r>
              <a:rPr lang="en-US" sz="1400" dirty="0">
                <a:latin typeface="Courier New"/>
                <a:cs typeface="Courier New"/>
              </a:rPr>
              <a:t>[] </a:t>
            </a:r>
            <a:r>
              <a:rPr lang="en-US" sz="1400" dirty="0" err="1">
                <a:latin typeface="Courier New"/>
                <a:cs typeface="Courier New"/>
              </a:rPr>
              <a:t>args</a:t>
            </a:r>
            <a:r>
              <a:rPr lang="en-US" sz="1400" dirty="0">
                <a:latin typeface="Courier New"/>
                <a:cs typeface="Courier New"/>
              </a:rPr>
              <a:t>)</a:t>
            </a:r>
          </a:p>
          <a:p>
            <a:pPr>
              <a:buNone/>
            </a:pPr>
            <a:r>
              <a:rPr lang="en-US" sz="1400" dirty="0">
                <a:latin typeface="Courier New"/>
                <a:cs typeface="Courier New"/>
              </a:rPr>
              <a:t>   {</a:t>
            </a:r>
          </a:p>
          <a:p>
            <a:pPr>
              <a:buNone/>
            </a:pPr>
            <a:r>
              <a:rPr lang="en-US" sz="1400" dirty="0">
                <a:latin typeface="Courier New"/>
                <a:cs typeface="Courier New"/>
              </a:rPr>
              <a:t>      System.out.println("24 and 45 concatenated: " + 24 + 45);</a:t>
            </a:r>
          </a:p>
          <a:p>
            <a:pPr>
              <a:buNone/>
            </a:pPr>
            <a:r>
              <a:rPr lang="en-US" sz="1400" dirty="0">
                <a:latin typeface="Courier New"/>
                <a:cs typeface="Courier New"/>
              </a:rPr>
              <a:t>      </a:t>
            </a:r>
            <a:r>
              <a:rPr lang="en-US" sz="1400" dirty="0" err="1">
                <a:latin typeface="Courier New"/>
                <a:cs typeface="Courier New"/>
              </a:rPr>
              <a:t>System.out.println</a:t>
            </a:r>
            <a:r>
              <a:rPr lang="en-US" sz="1400" dirty="0">
                <a:latin typeface="Courier New"/>
                <a:cs typeface="Courier New"/>
              </a:rPr>
              <a:t>(("24 and 45 concatenated: " + 24) + 45);</a:t>
            </a:r>
          </a:p>
          <a:p>
            <a:pPr>
              <a:buNone/>
            </a:pPr>
            <a:r>
              <a:rPr lang="en-US" sz="1400" dirty="0">
                <a:latin typeface="Courier New"/>
                <a:cs typeface="Courier New"/>
              </a:rPr>
              <a:t>      System.out.println("24 and 45 added: " + </a:t>
            </a:r>
            <a:r>
              <a:rPr lang="en-US" sz="1400" b="1" dirty="0">
                <a:latin typeface="Courier New"/>
                <a:cs typeface="Courier New"/>
              </a:rPr>
              <a:t>(</a:t>
            </a:r>
            <a:r>
              <a:rPr lang="en-US" sz="1400" dirty="0">
                <a:latin typeface="Courier New"/>
                <a:cs typeface="Courier New"/>
              </a:rPr>
              <a:t>24 + 45</a:t>
            </a:r>
            <a:r>
              <a:rPr lang="en-US" sz="1400" b="1" dirty="0">
                <a:latin typeface="Courier New"/>
                <a:cs typeface="Courier New"/>
              </a:rPr>
              <a:t>)</a:t>
            </a:r>
            <a:r>
              <a:rPr lang="en-US" sz="1400" dirty="0">
                <a:latin typeface="Courier New"/>
                <a:cs typeface="Courier New"/>
              </a:rPr>
              <a:t>);</a:t>
            </a:r>
          </a:p>
          <a:p>
            <a:pPr>
              <a:buNone/>
            </a:pPr>
            <a:r>
              <a:rPr lang="en-US" sz="1400" dirty="0">
                <a:latin typeface="Courier New"/>
                <a:cs typeface="Courier New"/>
              </a:rPr>
              <a:t>   }</a:t>
            </a:r>
          </a:p>
          <a:p>
            <a:pPr>
              <a:buNone/>
            </a:pPr>
            <a:r>
              <a:rPr lang="en-US" sz="1400" dirty="0">
                <a:latin typeface="Courier New"/>
                <a:cs typeface="Courier New"/>
              </a:rPr>
              <a:t>}		</a:t>
            </a:r>
          </a:p>
          <a:p>
            <a:pPr>
              <a:buNone/>
            </a:pPr>
            <a:endParaRPr lang="en-US" sz="1400" dirty="0">
              <a:latin typeface="Courier New"/>
              <a:cs typeface="Courier New"/>
            </a:endParaRPr>
          </a:p>
        </p:txBody>
      </p:sp>
      <p:sp>
        <p:nvSpPr>
          <p:cNvPr id="5" name="Slide Number Placeholder 4"/>
          <p:cNvSpPr>
            <a:spLocks noGrp="1"/>
          </p:cNvSpPr>
          <p:nvPr>
            <p:ph type="sldNum" sz="quarter" idx="12"/>
          </p:nvPr>
        </p:nvSpPr>
        <p:spPr/>
        <p:txBody>
          <a:bodyPr/>
          <a:lstStyle/>
          <a:p>
            <a:r>
              <a:rPr lang="en-US" dirty="0"/>
              <a:t>2 - </a:t>
            </a:r>
            <a:fld id="{90994C07-E970-A243-9601-A1D642E986EC}" type="slidenum">
              <a:rPr lang="en-US" smtClean="0"/>
              <a:pPr/>
              <a:t>15</a:t>
            </a:fld>
            <a:endParaRPr lang="en-US" dirty="0"/>
          </a:p>
        </p:txBody>
      </p:sp>
      <p:sp>
        <p:nvSpPr>
          <p:cNvPr id="6" name="Explosion 2 5"/>
          <p:cNvSpPr/>
          <p:nvPr/>
        </p:nvSpPr>
        <p:spPr>
          <a:xfrm>
            <a:off x="5953991" y="4273368"/>
            <a:ext cx="3190009" cy="142355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[Q] What results?</a:t>
            </a:r>
          </a:p>
        </p:txBody>
      </p:sp>
      <p:sp>
        <p:nvSpPr>
          <p:cNvPr id="2" name="Rectangle 1"/>
          <p:cNvSpPr/>
          <p:nvPr/>
        </p:nvSpPr>
        <p:spPr>
          <a:xfrm>
            <a:off x="284922" y="5350271"/>
            <a:ext cx="6136660" cy="1077218"/>
          </a:xfrm>
          <a:prstGeom prst="rect">
            <a:avLst/>
          </a:prstGeom>
        </p:spPr>
        <p:txBody>
          <a:bodyPr wrap="square">
            <a:spAutoFit/>
          </a:bodyPr>
          <a:lstStyle/>
          <a:p>
            <a:pPr>
              <a:spcBef>
                <a:spcPct val="60000"/>
              </a:spcBef>
            </a:pPr>
            <a:r>
              <a:rPr lang="en-US" sz="3200" dirty="0"/>
              <a:t>[X] Let’s try this program with </a:t>
            </a:r>
            <a:r>
              <a:rPr lang="en-US" sz="3200" dirty="0" err="1"/>
              <a:t>Geany</a:t>
            </a:r>
            <a:r>
              <a:rPr lang="en-US" sz="320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Intermediate Summary</a:t>
            </a:r>
          </a:p>
        </p:txBody>
      </p:sp>
      <p:sp>
        <p:nvSpPr>
          <p:cNvPr id="3" name="Content Placeholder 2"/>
          <p:cNvSpPr>
            <a:spLocks noGrp="1"/>
          </p:cNvSpPr>
          <p:nvPr>
            <p:ph idx="1"/>
          </p:nvPr>
        </p:nvSpPr>
        <p:spPr/>
        <p:txBody>
          <a:bodyPr>
            <a:normAutofit/>
          </a:bodyPr>
          <a:lstStyle/>
          <a:p>
            <a:pPr>
              <a:spcBef>
                <a:spcPct val="40000"/>
              </a:spcBef>
            </a:pPr>
            <a:r>
              <a:rPr lang="en-US" u="sng" dirty="0">
                <a:cs typeface="Courier New" panose="02070309020205020404" pitchFamily="49" charset="0"/>
              </a:rPr>
              <a:t>Operator</a:t>
            </a:r>
            <a:r>
              <a:rPr lang="en-US" dirty="0">
                <a:cs typeface="Courier New" panose="02070309020205020404" pitchFamily="49" charset="0"/>
              </a:rPr>
              <a:t>, ‘+’</a:t>
            </a:r>
          </a:p>
          <a:p>
            <a:pPr lvl="1">
              <a:spcBef>
                <a:spcPct val="40000"/>
              </a:spcBef>
            </a:pPr>
            <a:r>
              <a:rPr lang="en-US" dirty="0">
                <a:cs typeface="Courier New" panose="02070309020205020404" pitchFamily="49" charset="0"/>
              </a:rPr>
              <a:t>String concatenation</a:t>
            </a:r>
          </a:p>
          <a:p>
            <a:pPr lvl="1">
              <a:spcBef>
                <a:spcPct val="40000"/>
              </a:spcBef>
            </a:pPr>
            <a:r>
              <a:rPr lang="en-US" dirty="0">
                <a:cs typeface="Courier New" panose="02070309020205020404" pitchFamily="49" charset="0"/>
              </a:rPr>
              <a:t>Arithmetic addition</a:t>
            </a:r>
          </a:p>
          <a:p>
            <a:pPr>
              <a:spcBef>
                <a:spcPct val="40000"/>
              </a:spcBef>
            </a:pPr>
            <a:r>
              <a:rPr lang="en-US" dirty="0">
                <a:cs typeface="Courier New" panose="02070309020205020404" pitchFamily="49" charset="0"/>
              </a:rPr>
              <a:t>[X] Let’s try to write a Java program that prints the summation of three </a:t>
            </a:r>
            <a:r>
              <a:rPr lang="en-US" u="sng" dirty="0">
                <a:cs typeface="Courier New" panose="02070309020205020404" pitchFamily="49" charset="0"/>
              </a:rPr>
              <a:t>integer</a:t>
            </a:r>
            <a:r>
              <a:rPr lang="en-US" dirty="0">
                <a:cs typeface="Courier New" panose="02070309020205020404" pitchFamily="49" charset="0"/>
              </a:rPr>
              <a:t> values 1234, 2345, and 3456.</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16</a:t>
            </a:fld>
            <a:endParaRPr lang="en-US" dirty="0"/>
          </a:p>
        </p:txBody>
      </p:sp>
    </p:spTree>
    <p:extLst>
      <p:ext uri="{BB962C8B-B14F-4D97-AF65-F5344CB8AC3E}">
        <p14:creationId xmlns:p14="http://schemas.microsoft.com/office/powerpoint/2010/main" val="42450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Escape Sequences</a:t>
            </a:r>
          </a:p>
        </p:txBody>
      </p:sp>
      <p:sp>
        <p:nvSpPr>
          <p:cNvPr id="3" name="Content Placeholder 2"/>
          <p:cNvSpPr>
            <a:spLocks noGrp="1"/>
          </p:cNvSpPr>
          <p:nvPr>
            <p:ph idx="1"/>
          </p:nvPr>
        </p:nvSpPr>
        <p:spPr/>
        <p:txBody>
          <a:bodyPr>
            <a:normAutofit fontScale="92500" lnSpcReduction="10000"/>
          </a:bodyPr>
          <a:lstStyle/>
          <a:p>
            <a:r>
              <a:rPr lang="en-US" dirty="0"/>
              <a:t>[Q] What if we wanted to print a the quote character?</a:t>
            </a:r>
          </a:p>
          <a:p>
            <a:r>
              <a:rPr lang="en-US" dirty="0"/>
              <a:t>The following line would confuse the compiler because it would interpret the second quote as the end of the string. [Q] What will happen?</a:t>
            </a:r>
          </a:p>
          <a:p>
            <a:pPr lvl="1">
              <a:buNone/>
            </a:pPr>
            <a:r>
              <a:rPr lang="en-US" sz="2200" dirty="0" err="1">
                <a:latin typeface="Consolas" panose="020B0609020204030204" pitchFamily="49" charset="0"/>
                <a:ea typeface="Courier New" pitchFamily="-110" charset="0"/>
                <a:cs typeface="Courier New" pitchFamily="-110" charset="0"/>
              </a:rPr>
              <a:t>System.out.println</a:t>
            </a:r>
            <a:r>
              <a:rPr lang="en-US" sz="2200" dirty="0">
                <a:latin typeface="Consolas" panose="020B0609020204030204" pitchFamily="49" charset="0"/>
                <a:ea typeface="Courier New" pitchFamily="-110" charset="0"/>
                <a:cs typeface="Courier New" pitchFamily="-110" charset="0"/>
              </a:rPr>
              <a:t>("I said "Hello" to you.");</a:t>
            </a:r>
          </a:p>
          <a:p>
            <a:pPr lvl="1">
              <a:buNone/>
            </a:pPr>
            <a:r>
              <a:rPr lang="en-US" sz="2200" dirty="0" err="1">
                <a:latin typeface="Consolas" panose="020B0609020204030204" pitchFamily="49" charset="0"/>
                <a:ea typeface="Courier New" pitchFamily="-110" charset="0"/>
                <a:cs typeface="Courier New" pitchFamily="-110" charset="0"/>
              </a:rPr>
              <a:t>System.out.println</a:t>
            </a:r>
            <a:r>
              <a:rPr lang="en-US" sz="2200" dirty="0">
                <a:latin typeface="Consolas" panose="020B0609020204030204" pitchFamily="49" charset="0"/>
                <a:ea typeface="Courier New" pitchFamily="-110" charset="0"/>
                <a:cs typeface="Courier New" pitchFamily="-110" charset="0"/>
              </a:rPr>
              <a:t>(</a:t>
            </a:r>
            <a:r>
              <a:rPr lang="en-US" sz="2200" u="sng" dirty="0">
                <a:latin typeface="Consolas" panose="020B0609020204030204" pitchFamily="49" charset="0"/>
                <a:ea typeface="Courier New" pitchFamily="-110" charset="0"/>
                <a:cs typeface="Courier New" pitchFamily="-110" charset="0"/>
              </a:rPr>
              <a:t>"I said "</a:t>
            </a:r>
            <a:r>
              <a:rPr lang="en-US" sz="2200" dirty="0">
                <a:latin typeface="Consolas" panose="020B0609020204030204" pitchFamily="49" charset="0"/>
                <a:ea typeface="Courier New" pitchFamily="-110" charset="0"/>
                <a:cs typeface="Courier New" pitchFamily="-110" charset="0"/>
              </a:rPr>
              <a:t>  </a:t>
            </a:r>
            <a:r>
              <a:rPr lang="en-US" sz="2200" u="sng" dirty="0">
                <a:latin typeface="Consolas" panose="020B0609020204030204" pitchFamily="49" charset="0"/>
                <a:ea typeface="Courier New" pitchFamily="-110" charset="0"/>
                <a:cs typeface="Courier New" pitchFamily="-110" charset="0"/>
              </a:rPr>
              <a:t>Hello</a:t>
            </a:r>
            <a:r>
              <a:rPr lang="en-US" sz="2200" dirty="0">
                <a:latin typeface="Consolas" panose="020B0609020204030204" pitchFamily="49" charset="0"/>
                <a:ea typeface="Courier New" pitchFamily="-110" charset="0"/>
                <a:cs typeface="Courier New" pitchFamily="-110" charset="0"/>
              </a:rPr>
              <a:t>  </a:t>
            </a:r>
            <a:r>
              <a:rPr lang="en-US" sz="2200" u="sng" dirty="0">
                <a:latin typeface="Consolas" panose="020B0609020204030204" pitchFamily="49" charset="0"/>
                <a:ea typeface="Courier New" pitchFamily="-110" charset="0"/>
                <a:cs typeface="Courier New" pitchFamily="-110" charset="0"/>
              </a:rPr>
              <a:t>" to you."</a:t>
            </a:r>
            <a:r>
              <a:rPr lang="en-US" sz="2200" dirty="0">
                <a:latin typeface="Consolas" panose="020B0609020204030204" pitchFamily="49" charset="0"/>
                <a:ea typeface="Courier New" pitchFamily="-110" charset="0"/>
                <a:cs typeface="Courier New" pitchFamily="-110" charset="0"/>
              </a:rPr>
              <a:t>);</a:t>
            </a:r>
          </a:p>
          <a:p>
            <a:r>
              <a:rPr lang="en-US" dirty="0"/>
              <a:t>An </a:t>
            </a:r>
            <a:r>
              <a:rPr lang="en-US" b="1" i="1" dirty="0">
                <a:solidFill>
                  <a:srgbClr val="0000FF"/>
                </a:solidFill>
              </a:rPr>
              <a:t>escape sequence</a:t>
            </a:r>
            <a:r>
              <a:rPr lang="en-US" b="1" dirty="0">
                <a:solidFill>
                  <a:srgbClr val="0000FF"/>
                </a:solidFill>
              </a:rPr>
              <a:t> </a:t>
            </a:r>
            <a:r>
              <a:rPr lang="en-US" dirty="0"/>
              <a:t>is a series of characters that represents a special character.</a:t>
            </a:r>
          </a:p>
          <a:p>
            <a:r>
              <a:rPr lang="en-US" dirty="0"/>
              <a:t>An escape sequence begins with a backslash character (</a:t>
            </a:r>
            <a:r>
              <a:rPr lang="en-US" b="1" dirty="0">
                <a:solidFill>
                  <a:srgbClr val="FF0000"/>
                </a:solidFill>
                <a:latin typeface="Courier New" pitchFamily="-110" charset="0"/>
              </a:rPr>
              <a:t>\</a:t>
            </a:r>
            <a:r>
              <a:rPr lang="en-US" dirty="0"/>
              <a:t>).</a:t>
            </a:r>
          </a:p>
          <a:p>
            <a:pPr lvl="1">
              <a:buNone/>
            </a:pPr>
            <a:r>
              <a:rPr lang="en-US" sz="2200" dirty="0" err="1">
                <a:latin typeface="Consolas" panose="020B0609020204030204" pitchFamily="49" charset="0"/>
              </a:rPr>
              <a:t>System.out.println("I</a:t>
            </a:r>
            <a:r>
              <a:rPr lang="en-US" sz="2200" dirty="0">
                <a:latin typeface="Consolas" panose="020B0609020204030204" pitchFamily="49" charset="0"/>
              </a:rPr>
              <a:t> said \"Hello\" to you.");</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Some Java escape sequences:</a:t>
            </a:r>
          </a:p>
        </p:txBody>
      </p:sp>
      <p:sp>
        <p:nvSpPr>
          <p:cNvPr id="7" name="Slide Number Placeholder 6"/>
          <p:cNvSpPr>
            <a:spLocks noGrp="1"/>
          </p:cNvSpPr>
          <p:nvPr>
            <p:ph type="sldNum" sz="quarter" idx="12"/>
          </p:nvPr>
        </p:nvSpPr>
        <p:spPr/>
        <p:txBody>
          <a:bodyPr/>
          <a:lstStyle/>
          <a:p>
            <a:r>
              <a:rPr lang="en-US"/>
              <a:t>2 - </a:t>
            </a:r>
            <a:fld id="{90994C07-E970-A243-9601-A1D642E986EC}" type="slidenum">
              <a:rPr lang="en-US" smtClean="0"/>
              <a:pPr/>
              <a:t>18</a:t>
            </a:fld>
            <a:endParaRPr lang="en-US" dirty="0"/>
          </a:p>
        </p:txBody>
      </p:sp>
      <p:pic>
        <p:nvPicPr>
          <p:cNvPr id="6" name="Picture 5" descr="Fig2.1.jpeg"/>
          <p:cNvPicPr>
            <a:picLocks noChangeAspect="1"/>
          </p:cNvPicPr>
          <p:nvPr/>
        </p:nvPicPr>
        <p:blipFill>
          <a:blip r:embed="rId3"/>
          <a:stretch>
            <a:fillRect/>
          </a:stretch>
        </p:blipFill>
        <p:spPr>
          <a:xfrm>
            <a:off x="1703837" y="2049405"/>
            <a:ext cx="5742432" cy="3511296"/>
          </a:xfrm>
          <a:prstGeom prst="rect">
            <a:avLst/>
          </a:prstGeom>
        </p:spPr>
      </p:pic>
      <p:sp>
        <p:nvSpPr>
          <p:cNvPr id="4" name="Rounded Rectangle 3"/>
          <p:cNvSpPr/>
          <p:nvPr/>
        </p:nvSpPr>
        <p:spPr>
          <a:xfrm>
            <a:off x="2733368" y="4355690"/>
            <a:ext cx="875071" cy="1061884"/>
          </a:xfrm>
          <a:prstGeom prst="roundRect">
            <a:avLst/>
          </a:prstGeom>
          <a:solidFill>
            <a:srgbClr val="92D05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2733367" y="3560040"/>
            <a:ext cx="875071" cy="336099"/>
          </a:xfrm>
          <a:prstGeom prst="roundRect">
            <a:avLst/>
          </a:prstGeom>
          <a:solidFill>
            <a:srgbClr val="92D05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a:t>
            </a:r>
            <a:r>
              <a:rPr lang="en-US" sz="1400" dirty="0" err="1">
                <a:solidFill>
                  <a:srgbClr val="3366FF"/>
                </a:solidFill>
                <a:latin typeface="Courier New"/>
                <a:cs typeface="Courier New"/>
              </a:rPr>
              <a:t>Roses.java</a:t>
            </a:r>
            <a:r>
              <a:rPr lang="en-US" sz="1400" dirty="0">
                <a:solidFill>
                  <a:srgbClr val="3366FF"/>
                </a:solidFill>
                <a:latin typeface="Courier New"/>
                <a:cs typeface="Courier New"/>
              </a:rPr>
              <a:t>       Java Foundations</a:t>
            </a:r>
          </a:p>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Demonstrates the use of escape sequences.</a:t>
            </a:r>
          </a:p>
          <a:p>
            <a:pPr>
              <a:buNone/>
            </a:pPr>
            <a:r>
              <a:rPr lang="en-US" sz="1400" dirty="0">
                <a:solidFill>
                  <a:srgbClr val="3366FF"/>
                </a:solidFill>
                <a:latin typeface="Courier New"/>
                <a:cs typeface="Courier New"/>
              </a:rPr>
              <a:t>//********************************************************************</a:t>
            </a:r>
          </a:p>
          <a:p>
            <a:pPr>
              <a:buNone/>
            </a:pPr>
            <a:endParaRPr lang="en-US" sz="1400" dirty="0">
              <a:latin typeface="Courier New"/>
              <a:cs typeface="Courier New"/>
            </a:endParaRPr>
          </a:p>
          <a:p>
            <a:pPr>
              <a:buNone/>
            </a:pPr>
            <a:r>
              <a:rPr lang="en-US" sz="1400" dirty="0">
                <a:latin typeface="Courier New"/>
                <a:cs typeface="Courier New"/>
              </a:rPr>
              <a:t>public class Roses</a:t>
            </a:r>
          </a:p>
          <a:p>
            <a:pPr>
              <a:buNone/>
            </a:pPr>
            <a:r>
              <a:rPr lang="en-US" sz="1400" dirty="0">
                <a:latin typeface="Courier New"/>
                <a:cs typeface="Courier New"/>
              </a:rPr>
              <a:t>{</a:t>
            </a:r>
          </a:p>
          <a:p>
            <a:pPr>
              <a:buNone/>
            </a:pPr>
            <a:r>
              <a:rPr lang="en-US" sz="1400" dirty="0">
                <a:latin typeface="Courier New"/>
                <a:cs typeface="Courier New"/>
              </a:rPr>
              <a:t>   </a:t>
            </a: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  Prints a poem (of sorts) on multiple lines.</a:t>
            </a:r>
          </a:p>
          <a:p>
            <a:pPr>
              <a:buNone/>
            </a:pPr>
            <a:r>
              <a:rPr lang="en-US" sz="1400" dirty="0">
                <a:solidFill>
                  <a:srgbClr val="3366FF"/>
                </a:solidFill>
                <a:latin typeface="Courier New"/>
                <a:cs typeface="Courier New"/>
              </a:rPr>
              <a:t>   //-----------------------------------------------------------------</a:t>
            </a:r>
          </a:p>
          <a:p>
            <a:pPr>
              <a:buNone/>
            </a:pPr>
            <a:r>
              <a:rPr lang="en-US" sz="1400" dirty="0">
                <a:latin typeface="Courier New"/>
                <a:cs typeface="Courier New"/>
              </a:rPr>
              <a:t>   public static void </a:t>
            </a:r>
            <a:r>
              <a:rPr lang="en-US" sz="1400" dirty="0" err="1">
                <a:latin typeface="Courier New"/>
                <a:cs typeface="Courier New"/>
              </a:rPr>
              <a:t>main(String</a:t>
            </a:r>
            <a:r>
              <a:rPr lang="en-US" sz="1400" dirty="0">
                <a:latin typeface="Courier New"/>
                <a:cs typeface="Courier New"/>
              </a:rPr>
              <a:t>[] </a:t>
            </a:r>
            <a:r>
              <a:rPr lang="en-US" sz="1400" dirty="0" err="1">
                <a:latin typeface="Courier New"/>
                <a:cs typeface="Courier New"/>
              </a:rPr>
              <a:t>args</a:t>
            </a:r>
            <a:r>
              <a:rPr lang="en-US" sz="1400" dirty="0">
                <a:latin typeface="Courier New"/>
                <a:cs typeface="Courier New"/>
              </a:rPr>
              <a:t>)</a:t>
            </a:r>
          </a:p>
          <a:p>
            <a:pPr>
              <a:buNone/>
            </a:pPr>
            <a:r>
              <a:rPr lang="en-US" sz="1400" dirty="0">
                <a:latin typeface="Courier New"/>
                <a:cs typeface="Courier New"/>
              </a:rPr>
              <a:t>   {</a:t>
            </a:r>
          </a:p>
          <a:p>
            <a:pPr>
              <a:buNone/>
            </a:pPr>
            <a:r>
              <a:rPr lang="en-US" sz="1400" dirty="0">
                <a:latin typeface="Courier New"/>
                <a:cs typeface="Courier New"/>
              </a:rPr>
              <a:t>      </a:t>
            </a:r>
            <a:r>
              <a:rPr lang="en-US" sz="1400" dirty="0" err="1">
                <a:latin typeface="Courier New"/>
                <a:cs typeface="Courier New"/>
              </a:rPr>
              <a:t>System.out.println("Roses</a:t>
            </a:r>
            <a:r>
              <a:rPr lang="en-US" sz="1400" dirty="0">
                <a:latin typeface="Courier New"/>
                <a:cs typeface="Courier New"/>
              </a:rPr>
              <a:t> are red,\</a:t>
            </a:r>
            <a:r>
              <a:rPr lang="en-US" sz="1400" dirty="0" err="1">
                <a:latin typeface="Courier New"/>
                <a:cs typeface="Courier New"/>
              </a:rPr>
              <a:t>n\tViolets</a:t>
            </a:r>
            <a:r>
              <a:rPr lang="en-US" sz="1400" dirty="0">
                <a:latin typeface="Courier New"/>
                <a:cs typeface="Courier New"/>
              </a:rPr>
              <a:t> are blue,\</a:t>
            </a:r>
            <a:r>
              <a:rPr lang="en-US" sz="1400" dirty="0" err="1">
                <a:latin typeface="Courier New"/>
                <a:cs typeface="Courier New"/>
              </a:rPr>
              <a:t>n</a:t>
            </a:r>
            <a:r>
              <a:rPr lang="en-US" sz="1400" dirty="0">
                <a:latin typeface="Courier New"/>
                <a:cs typeface="Courier New"/>
              </a:rPr>
              <a:t>" </a:t>
            </a:r>
            <a:r>
              <a:rPr lang="en-US" sz="1400" b="1" dirty="0">
                <a:solidFill>
                  <a:srgbClr val="00B050"/>
                </a:solidFill>
                <a:latin typeface="Courier New"/>
                <a:cs typeface="Courier New"/>
              </a:rPr>
              <a:t>+</a:t>
            </a:r>
          </a:p>
          <a:p>
            <a:pPr>
              <a:buNone/>
            </a:pPr>
            <a:r>
              <a:rPr lang="en-US" sz="1400" dirty="0">
                <a:latin typeface="Courier New"/>
                <a:cs typeface="Courier New"/>
              </a:rPr>
              <a:t>         "Sugar is sweet,\</a:t>
            </a:r>
            <a:r>
              <a:rPr lang="en-US" sz="1400" dirty="0" err="1">
                <a:latin typeface="Courier New"/>
                <a:cs typeface="Courier New"/>
              </a:rPr>
              <a:t>n\tBut</a:t>
            </a:r>
            <a:r>
              <a:rPr lang="en-US" sz="1400" dirty="0">
                <a:latin typeface="Courier New"/>
                <a:cs typeface="Courier New"/>
              </a:rPr>
              <a:t> I have \"commitment issues\",\</a:t>
            </a:r>
            <a:r>
              <a:rPr lang="en-US" sz="1400" dirty="0" err="1">
                <a:latin typeface="Courier New"/>
                <a:cs typeface="Courier New"/>
              </a:rPr>
              <a:t>n\t</a:t>
            </a:r>
            <a:r>
              <a:rPr lang="en-US" sz="1400" dirty="0">
                <a:latin typeface="Courier New"/>
                <a:cs typeface="Courier New"/>
              </a:rPr>
              <a:t>" </a:t>
            </a:r>
            <a:r>
              <a:rPr lang="en-US" sz="1400" b="1" dirty="0">
                <a:solidFill>
                  <a:srgbClr val="00B050"/>
                </a:solidFill>
                <a:latin typeface="Courier New"/>
                <a:cs typeface="Courier New"/>
              </a:rPr>
              <a:t>+</a:t>
            </a:r>
          </a:p>
          <a:p>
            <a:pPr>
              <a:buNone/>
            </a:pPr>
            <a:r>
              <a:rPr lang="en-US" sz="1400" dirty="0">
                <a:latin typeface="Courier New"/>
                <a:cs typeface="Courier New"/>
              </a:rPr>
              <a:t>         "So I'd rather just be friends\</a:t>
            </a:r>
            <a:r>
              <a:rPr lang="en-US" sz="1400" dirty="0" err="1">
                <a:latin typeface="Courier New"/>
                <a:cs typeface="Courier New"/>
              </a:rPr>
              <a:t>n\tAt</a:t>
            </a:r>
            <a:r>
              <a:rPr lang="en-US" sz="1400" dirty="0">
                <a:latin typeface="Courier New"/>
                <a:cs typeface="Courier New"/>
              </a:rPr>
              <a:t> this point in our " </a:t>
            </a:r>
            <a:r>
              <a:rPr lang="en-US" sz="1400" b="1" dirty="0">
                <a:solidFill>
                  <a:srgbClr val="00B050"/>
                </a:solidFill>
                <a:latin typeface="Courier New"/>
                <a:cs typeface="Courier New"/>
              </a:rPr>
              <a:t>+</a:t>
            </a:r>
          </a:p>
          <a:p>
            <a:pPr>
              <a:buNone/>
            </a:pPr>
            <a:r>
              <a:rPr lang="en-US" sz="1400" dirty="0">
                <a:latin typeface="Courier New"/>
                <a:cs typeface="Courier New"/>
              </a:rPr>
              <a:t>         "relationship.");</a:t>
            </a:r>
          </a:p>
          <a:p>
            <a:pPr>
              <a:buNone/>
            </a:pPr>
            <a:r>
              <a:rPr lang="en-US" sz="1400" dirty="0">
                <a:latin typeface="Courier New"/>
                <a:cs typeface="Courier New"/>
              </a:rPr>
              <a:t>   }</a:t>
            </a:r>
          </a:p>
          <a:p>
            <a:pPr>
              <a:buNone/>
            </a:pPr>
            <a:r>
              <a:rPr lang="en-US" sz="1400" dirty="0">
                <a:latin typeface="Courier New"/>
                <a:cs typeface="Courier New"/>
              </a:rPr>
              <a:t>}		</a:t>
            </a:r>
          </a:p>
          <a:p>
            <a:pPr>
              <a:buNone/>
            </a:pPr>
            <a:endParaRPr lang="en-US" sz="1400" dirty="0">
              <a:latin typeface="Courier New"/>
              <a:cs typeface="Courier New"/>
            </a:endParaRP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19</a:t>
            </a:fld>
            <a:endParaRPr lang="en-US" dirty="0"/>
          </a:p>
        </p:txBody>
      </p:sp>
      <p:sp>
        <p:nvSpPr>
          <p:cNvPr id="6" name="Explosion 2 5"/>
          <p:cNvSpPr/>
          <p:nvPr/>
        </p:nvSpPr>
        <p:spPr>
          <a:xfrm>
            <a:off x="4675910" y="4629150"/>
            <a:ext cx="4295826" cy="209232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[Q] What results?</a:t>
            </a:r>
          </a:p>
          <a:p>
            <a:pPr algn="ctr"/>
            <a:r>
              <a:rPr lang="en-US" sz="2000" dirty="0">
                <a:solidFill>
                  <a:schemeClr val="tx1"/>
                </a:solidFill>
              </a:rPr>
              <a:t>[X] Let’s try with </a:t>
            </a:r>
            <a:r>
              <a:rPr lang="en-US" sz="2000" dirty="0" err="1">
                <a:solidFill>
                  <a:schemeClr val="tx1"/>
                </a:solidFill>
              </a:rPr>
              <a:t>Geany</a:t>
            </a:r>
            <a:r>
              <a:rPr lang="en-US" sz="2000" dirty="0">
                <a:solidFill>
                  <a:schemeClr val="tx1"/>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85000" lnSpcReduction="20000"/>
          </a:bodyPr>
          <a:lstStyle/>
          <a:p>
            <a:r>
              <a:rPr lang="en-US" b="1" dirty="0">
                <a:solidFill>
                  <a:srgbClr val="FF0000"/>
                </a:solidFill>
              </a:rPr>
              <a:t>How to store data</a:t>
            </a:r>
          </a:p>
          <a:p>
            <a:r>
              <a:rPr lang="en-US" b="1" dirty="0">
                <a:solidFill>
                  <a:srgbClr val="FF0000"/>
                </a:solidFill>
              </a:rPr>
              <a:t>How to process data</a:t>
            </a:r>
          </a:p>
          <a:p>
            <a:r>
              <a:rPr lang="en-US" b="1" dirty="0">
                <a:solidFill>
                  <a:srgbClr val="FF0000"/>
                </a:solidFill>
              </a:rPr>
              <a:t>What kind of data types?</a:t>
            </a:r>
          </a:p>
          <a:p>
            <a:endParaRPr lang="en-US" dirty="0"/>
          </a:p>
          <a:p>
            <a:r>
              <a:rPr lang="en-US" dirty="0"/>
              <a:t>Discuss the use of character </a:t>
            </a:r>
            <a:r>
              <a:rPr lang="en-US" u="sng" dirty="0"/>
              <a:t>strings</a:t>
            </a:r>
            <a:r>
              <a:rPr lang="en-US" dirty="0"/>
              <a:t>, concatenation, and escape sequences</a:t>
            </a:r>
          </a:p>
          <a:p>
            <a:r>
              <a:rPr lang="en-US" dirty="0"/>
              <a:t>Explore the declaration and use of </a:t>
            </a:r>
            <a:r>
              <a:rPr lang="en-US" u="sng" dirty="0"/>
              <a:t>variables</a:t>
            </a:r>
          </a:p>
          <a:p>
            <a:r>
              <a:rPr lang="en-US" dirty="0"/>
              <a:t>Describe the Java primitive </a:t>
            </a:r>
            <a:r>
              <a:rPr lang="en-US" u="sng" dirty="0"/>
              <a:t>data types</a:t>
            </a:r>
          </a:p>
          <a:p>
            <a:r>
              <a:rPr lang="en-US" dirty="0"/>
              <a:t>Discuss the syntax and processing of </a:t>
            </a:r>
            <a:r>
              <a:rPr lang="en-US" u="sng" dirty="0"/>
              <a:t>expressions</a:t>
            </a:r>
          </a:p>
          <a:p>
            <a:r>
              <a:rPr lang="en-US" dirty="0"/>
              <a:t>Define the types of </a:t>
            </a:r>
            <a:r>
              <a:rPr lang="en-US" u="sng" dirty="0"/>
              <a:t>data conversions</a:t>
            </a:r>
            <a:r>
              <a:rPr lang="en-US" dirty="0"/>
              <a:t> and the mechanisms for accomplishing them</a:t>
            </a:r>
          </a:p>
          <a:p>
            <a:r>
              <a:rPr lang="en-US" dirty="0"/>
              <a:t>Introduce the </a:t>
            </a:r>
            <a:r>
              <a:rPr lang="en-US" u="sng" dirty="0"/>
              <a:t>Scanner</a:t>
            </a:r>
            <a:r>
              <a:rPr lang="en-US" dirty="0"/>
              <a:t> class to create </a:t>
            </a:r>
            <a:r>
              <a:rPr lang="en-US" u="sng" dirty="0"/>
              <a:t>interactive programs</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2</a:t>
            </a:fld>
            <a:endParaRPr lang="en-US" dirty="0"/>
          </a:p>
        </p:txBody>
      </p:sp>
      <p:sp>
        <p:nvSpPr>
          <p:cNvPr id="4" name="Speech Bubble: Rectangle with Corners Rounded 3">
            <a:extLst>
              <a:ext uri="{FF2B5EF4-FFF2-40B4-BE49-F238E27FC236}">
                <a16:creationId xmlns:a16="http://schemas.microsoft.com/office/drawing/2014/main" id="{F22877AD-3359-A163-A3D2-C296354188D5}"/>
              </a:ext>
            </a:extLst>
          </p:cNvPr>
          <p:cNvSpPr/>
          <p:nvPr/>
        </p:nvSpPr>
        <p:spPr>
          <a:xfrm>
            <a:off x="5776333" y="429322"/>
            <a:ext cx="3272882" cy="1878980"/>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solidFill>
                  <a:schemeClr val="tx1"/>
                </a:solidFill>
              </a:rPr>
              <a:t>Problem solving is about how to identify/deal with data to solve a given problem.</a:t>
            </a:r>
          </a:p>
        </p:txBody>
      </p:sp>
    </p:spTree>
    <p:extLst>
      <p:ext uri="{BB962C8B-B14F-4D97-AF65-F5344CB8AC3E}">
        <p14:creationId xmlns:p14="http://schemas.microsoft.com/office/powerpoint/2010/main" val="1399766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Intermediate Summary</a:t>
            </a:r>
          </a:p>
        </p:txBody>
      </p:sp>
      <p:sp>
        <p:nvSpPr>
          <p:cNvPr id="3" name="Content Placeholder 2"/>
          <p:cNvSpPr>
            <a:spLocks noGrp="1"/>
          </p:cNvSpPr>
          <p:nvPr>
            <p:ph idx="1"/>
          </p:nvPr>
        </p:nvSpPr>
        <p:spPr/>
        <p:txBody>
          <a:bodyPr>
            <a:normAutofit/>
          </a:bodyPr>
          <a:lstStyle/>
          <a:p>
            <a:pPr>
              <a:spcBef>
                <a:spcPct val="40000"/>
              </a:spcBef>
            </a:pPr>
            <a:r>
              <a:rPr lang="en-US" dirty="0">
                <a:cs typeface="Courier New" panose="02070309020205020404" pitchFamily="49" charset="0"/>
              </a:rPr>
              <a:t>[Q] How many different kinds of data so far?</a:t>
            </a:r>
          </a:p>
          <a:p>
            <a:pPr lvl="1">
              <a:spcBef>
                <a:spcPct val="40000"/>
              </a:spcBef>
            </a:pPr>
            <a:r>
              <a:rPr lang="en-US" dirty="0">
                <a:cs typeface="Courier New" panose="02070309020205020404" pitchFamily="49" charset="0"/>
              </a:rPr>
              <a:t>Strings, integers</a:t>
            </a:r>
          </a:p>
          <a:p>
            <a:pPr>
              <a:spcBef>
                <a:spcPct val="40000"/>
              </a:spcBef>
            </a:pPr>
            <a:r>
              <a:rPr lang="en-US" dirty="0">
                <a:cs typeface="Courier New" panose="02070309020205020404" pitchFamily="49" charset="0"/>
              </a:rPr>
              <a:t>[Q] How many different operators so far?</a:t>
            </a:r>
          </a:p>
          <a:p>
            <a:pPr lvl="1">
              <a:spcBef>
                <a:spcPct val="40000"/>
              </a:spcBef>
            </a:pPr>
            <a:r>
              <a:rPr lang="en-US" dirty="0">
                <a:cs typeface="Courier New" panose="02070309020205020404" pitchFamily="49" charset="0"/>
              </a:rPr>
              <a:t>String concatenation: +</a:t>
            </a:r>
          </a:p>
          <a:p>
            <a:pPr lvl="1">
              <a:spcBef>
                <a:spcPct val="40000"/>
              </a:spcBef>
            </a:pPr>
            <a:r>
              <a:rPr lang="en-US" dirty="0">
                <a:cs typeface="Courier New" panose="02070309020205020404" pitchFamily="49" charset="0"/>
              </a:rPr>
              <a:t>Integer addition: +</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20</a:t>
            </a:fld>
            <a:endParaRPr lang="en-US" dirty="0"/>
          </a:p>
        </p:txBody>
      </p:sp>
    </p:spTree>
    <p:extLst>
      <p:ext uri="{BB962C8B-B14F-4D97-AF65-F5344CB8AC3E}">
        <p14:creationId xmlns:p14="http://schemas.microsoft.com/office/powerpoint/2010/main" val="17497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Character strings</a:t>
            </a:r>
          </a:p>
          <a:p>
            <a:pPr marL="514350" indent="-514350">
              <a:buFont typeface="+mj-lt"/>
              <a:buAutoNum type="arabicPeriod"/>
            </a:pPr>
            <a:r>
              <a:rPr lang="en-US" dirty="0"/>
              <a:t>Variables and assignment</a:t>
            </a:r>
          </a:p>
          <a:p>
            <a:pPr marL="514350" indent="-514350">
              <a:buFont typeface="+mj-lt"/>
              <a:buAutoNum type="arabicPeriod"/>
            </a:pPr>
            <a:r>
              <a:rPr lang="en-US" dirty="0">
                <a:solidFill>
                  <a:schemeClr val="bg1">
                    <a:lumMod val="50000"/>
                  </a:schemeClr>
                </a:solidFill>
              </a:rPr>
              <a:t>Primitive data types</a:t>
            </a:r>
          </a:p>
          <a:p>
            <a:pPr marL="514350" indent="-514350">
              <a:buFont typeface="+mj-lt"/>
              <a:buAutoNum type="arabicPeriod"/>
            </a:pPr>
            <a:r>
              <a:rPr lang="en-US" dirty="0">
                <a:solidFill>
                  <a:schemeClr val="bg1">
                    <a:lumMod val="50000"/>
                  </a:schemeClr>
                </a:solidFill>
              </a:rPr>
              <a:t>Expressions</a:t>
            </a:r>
          </a:p>
          <a:p>
            <a:pPr marL="514350" indent="-514350">
              <a:buFont typeface="+mj-lt"/>
              <a:buAutoNum type="arabicPeriod"/>
            </a:pPr>
            <a:r>
              <a:rPr lang="en-US" dirty="0">
                <a:solidFill>
                  <a:schemeClr val="bg1">
                    <a:lumMod val="50000"/>
                  </a:schemeClr>
                </a:solidFill>
              </a:rPr>
              <a:t>Data conversion</a:t>
            </a:r>
          </a:p>
          <a:p>
            <a:pPr marL="514350" indent="-514350">
              <a:buFont typeface="+mj-lt"/>
              <a:buAutoNum type="arabicPeriod"/>
            </a:pPr>
            <a:r>
              <a:rPr lang="en-US" dirty="0">
                <a:solidFill>
                  <a:schemeClr val="bg1">
                    <a:lumMod val="50000"/>
                  </a:schemeClr>
                </a:solidFill>
              </a:rPr>
              <a:t>Reading input data</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21</a:t>
            </a:fld>
            <a:endParaRPr lang="en-US" dirty="0"/>
          </a:p>
        </p:txBody>
      </p:sp>
    </p:spTree>
    <p:extLst>
      <p:ext uri="{BB962C8B-B14F-4D97-AF65-F5344CB8AC3E}">
        <p14:creationId xmlns:p14="http://schemas.microsoft.com/office/powerpoint/2010/main" val="1679273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Variables and Assignment</a:t>
            </a:r>
          </a:p>
        </p:txBody>
      </p:sp>
      <p:sp>
        <p:nvSpPr>
          <p:cNvPr id="3" name="Content Placeholder 2"/>
          <p:cNvSpPr>
            <a:spLocks noGrp="1"/>
          </p:cNvSpPr>
          <p:nvPr>
            <p:ph idx="1"/>
          </p:nvPr>
        </p:nvSpPr>
        <p:spPr/>
        <p:txBody>
          <a:bodyPr/>
          <a:lstStyle/>
          <a:p>
            <a:r>
              <a:rPr lang="en-US" dirty="0"/>
              <a:t>We have discussed so far how to deal with strings in the previous section.</a:t>
            </a:r>
          </a:p>
          <a:p>
            <a:endParaRPr lang="en-US" dirty="0"/>
          </a:p>
          <a:p>
            <a:r>
              <a:rPr lang="en-US" dirty="0">
                <a:solidFill>
                  <a:srgbClr val="0000FF"/>
                </a:solidFill>
              </a:rPr>
              <a:t>[Q] Now, how can we store data in main memory, so that we can deal with them in the program?</a:t>
            </a:r>
          </a:p>
          <a:p>
            <a:r>
              <a:rPr lang="en-US" dirty="0">
                <a:solidFill>
                  <a:srgbClr val="0000FF"/>
                </a:solidFill>
              </a:rPr>
              <a:t>[Q] For example, how to read 100 values and find the average? We need to know how to save those values somewhere in the program.</a:t>
            </a:r>
          </a:p>
        </p:txBody>
      </p:sp>
      <p:sp>
        <p:nvSpPr>
          <p:cNvPr id="7" name="Slide Number Placeholder 6"/>
          <p:cNvSpPr>
            <a:spLocks noGrp="1"/>
          </p:cNvSpPr>
          <p:nvPr>
            <p:ph type="sldNum" sz="quarter" idx="12"/>
          </p:nvPr>
        </p:nvSpPr>
        <p:spPr/>
        <p:txBody>
          <a:bodyPr/>
          <a:lstStyle/>
          <a:p>
            <a:r>
              <a:rPr lang="en-US"/>
              <a:t>2 - </a:t>
            </a:r>
            <a:fld id="{90994C07-E970-A243-9601-A1D642E986EC}" type="slidenum">
              <a:rPr lang="en-US" smtClean="0"/>
              <a:pPr/>
              <a:t>22</a:t>
            </a:fld>
            <a:endParaRPr lang="en-US" dirty="0"/>
          </a:p>
        </p:txBody>
      </p:sp>
    </p:spTree>
    <p:extLst>
      <p:ext uri="{BB962C8B-B14F-4D97-AF65-F5344CB8AC3E}">
        <p14:creationId xmlns:p14="http://schemas.microsoft.com/office/powerpoint/2010/main" val="229986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2.1 Variables</a:t>
            </a:r>
          </a:p>
        </p:txBody>
      </p:sp>
      <p:sp>
        <p:nvSpPr>
          <p:cNvPr id="3" name="Content Placeholder 2"/>
          <p:cNvSpPr>
            <a:spLocks noGrp="1"/>
          </p:cNvSpPr>
          <p:nvPr>
            <p:ph idx="1"/>
          </p:nvPr>
        </p:nvSpPr>
        <p:spPr/>
        <p:txBody>
          <a:bodyPr>
            <a:normAutofit/>
          </a:bodyPr>
          <a:lstStyle/>
          <a:p>
            <a:pPr>
              <a:lnSpc>
                <a:spcPct val="90000"/>
              </a:lnSpc>
              <a:spcBef>
                <a:spcPct val="70000"/>
              </a:spcBef>
            </a:pPr>
            <a:r>
              <a:rPr lang="en-US" sz="2800" u="sng" dirty="0"/>
              <a:t>A </a:t>
            </a:r>
            <a:r>
              <a:rPr lang="en-US" sz="2800" b="1" i="1" u="sng" dirty="0">
                <a:solidFill>
                  <a:srgbClr val="0000FF"/>
                </a:solidFill>
              </a:rPr>
              <a:t>variable</a:t>
            </a:r>
            <a:r>
              <a:rPr lang="en-US" sz="2800" u="sng" dirty="0"/>
              <a:t> is a name for a location in memory.</a:t>
            </a:r>
            <a:r>
              <a:rPr lang="en-US" sz="2800" dirty="0"/>
              <a:t> It is used to store </a:t>
            </a:r>
            <a:r>
              <a:rPr lang="en-US" sz="2800" b="1" u="sng" dirty="0"/>
              <a:t>a</a:t>
            </a:r>
            <a:r>
              <a:rPr lang="en-US" sz="2800" dirty="0"/>
              <a:t> value. It is a data storage.</a:t>
            </a:r>
            <a:endParaRPr lang="en-US" sz="2800" u="sng" dirty="0"/>
          </a:p>
          <a:p>
            <a:pPr>
              <a:lnSpc>
                <a:spcPct val="90000"/>
              </a:lnSpc>
              <a:spcBef>
                <a:spcPct val="70000"/>
              </a:spcBef>
            </a:pPr>
            <a:r>
              <a:rPr lang="en-US" sz="2800" dirty="0"/>
              <a:t>A variable must be </a:t>
            </a:r>
            <a:r>
              <a:rPr lang="en-US" sz="2800" i="1" u="sng" dirty="0">
                <a:solidFill>
                  <a:srgbClr val="0000FF"/>
                </a:solidFill>
              </a:rPr>
              <a:t>declared</a:t>
            </a:r>
            <a:r>
              <a:rPr lang="en-US" sz="2800" dirty="0"/>
              <a:t> by specifying its </a:t>
            </a:r>
            <a:r>
              <a:rPr lang="en-US" sz="2800" b="1" u="sng" dirty="0"/>
              <a:t>name</a:t>
            </a:r>
            <a:r>
              <a:rPr lang="en-US" sz="2800" dirty="0"/>
              <a:t> and the </a:t>
            </a:r>
            <a:r>
              <a:rPr lang="en-US" sz="2800" b="1" u="sng" dirty="0"/>
              <a:t>type</a:t>
            </a:r>
            <a:r>
              <a:rPr lang="en-US" sz="2800" dirty="0"/>
              <a:t> of information that it will hold.</a:t>
            </a:r>
            <a:endParaRPr lang="en-US" sz="2800" dirty="0">
              <a:latin typeface="Courier New" pitchFamily="-110" charset="0"/>
            </a:endParaRP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23</a:t>
            </a:fld>
            <a:endParaRPr lang="en-US" dirty="0"/>
          </a:p>
        </p:txBody>
      </p:sp>
      <p:sp>
        <p:nvSpPr>
          <p:cNvPr id="6" name="Text Box 4"/>
          <p:cNvSpPr txBox="1">
            <a:spLocks noChangeArrowheads="1"/>
          </p:cNvSpPr>
          <p:nvPr/>
        </p:nvSpPr>
        <p:spPr bwMode="auto">
          <a:xfrm>
            <a:off x="2590800" y="4191000"/>
            <a:ext cx="1708150" cy="396875"/>
          </a:xfrm>
          <a:prstGeom prst="rect">
            <a:avLst/>
          </a:prstGeom>
          <a:noFill/>
          <a:ln w="12700">
            <a:noFill/>
            <a:miter lim="800000"/>
            <a:headEnd type="none" w="sm" len="sm"/>
            <a:tailEnd type="none" w="sm" len="sm"/>
          </a:ln>
        </p:spPr>
        <p:txBody>
          <a:bodyPr wrap="none" anchorCtr="1">
            <a:prstTxWarp prst="textNoShape">
              <a:avLst/>
            </a:prstTxWarp>
            <a:spAutoFit/>
          </a:bodyPr>
          <a:lstStyle/>
          <a:p>
            <a:pPr algn="ctr"/>
            <a:r>
              <a:rPr lang="en-US" sz="2000" baseline="0" dirty="0" err="1">
                <a:latin typeface="Courier New" pitchFamily="-110" charset="0"/>
              </a:rPr>
              <a:t>int</a:t>
            </a:r>
            <a:r>
              <a:rPr lang="en-US" sz="2000" baseline="0" dirty="0">
                <a:latin typeface="Courier New" pitchFamily="-110" charset="0"/>
              </a:rPr>
              <a:t> total;</a:t>
            </a:r>
          </a:p>
        </p:txBody>
      </p:sp>
      <p:sp>
        <p:nvSpPr>
          <p:cNvPr id="7" name="Text Box 5"/>
          <p:cNvSpPr txBox="1">
            <a:spLocks noChangeArrowheads="1"/>
          </p:cNvSpPr>
          <p:nvPr/>
        </p:nvSpPr>
        <p:spPr bwMode="auto">
          <a:xfrm>
            <a:off x="2590800" y="4665663"/>
            <a:ext cx="3841750" cy="396875"/>
          </a:xfrm>
          <a:prstGeom prst="rect">
            <a:avLst/>
          </a:prstGeom>
          <a:noFill/>
          <a:ln w="12700">
            <a:noFill/>
            <a:miter lim="800000"/>
            <a:headEnd type="none" w="sm" len="sm"/>
            <a:tailEnd type="none" w="sm" len="sm"/>
          </a:ln>
        </p:spPr>
        <p:txBody>
          <a:bodyPr wrap="none" anchorCtr="1">
            <a:prstTxWarp prst="textNoShape">
              <a:avLst/>
            </a:prstTxWarp>
            <a:spAutoFit/>
          </a:bodyPr>
          <a:lstStyle/>
          <a:p>
            <a:pPr algn="ctr"/>
            <a:r>
              <a:rPr lang="en-US" sz="2000" baseline="0" dirty="0" err="1">
                <a:latin typeface="Courier New" pitchFamily="-110" charset="0"/>
              </a:rPr>
              <a:t>int</a:t>
            </a:r>
            <a:r>
              <a:rPr lang="en-US" sz="2000" baseline="0" dirty="0">
                <a:latin typeface="Courier New" pitchFamily="-110" charset="0"/>
              </a:rPr>
              <a:t> count, temp, result;</a:t>
            </a:r>
          </a:p>
        </p:txBody>
      </p:sp>
      <p:sp>
        <p:nvSpPr>
          <p:cNvPr id="8" name="Text Box 6"/>
          <p:cNvSpPr txBox="1">
            <a:spLocks noChangeArrowheads="1"/>
          </p:cNvSpPr>
          <p:nvPr/>
        </p:nvSpPr>
        <p:spPr bwMode="auto">
          <a:xfrm>
            <a:off x="339140" y="5346700"/>
            <a:ext cx="8624477" cy="400110"/>
          </a:xfrm>
          <a:prstGeom prst="rect">
            <a:avLst/>
          </a:prstGeom>
          <a:noFill/>
          <a:ln w="12700">
            <a:noFill/>
            <a:miter lim="800000"/>
            <a:headEnd type="none" w="sm" len="sm"/>
            <a:tailEnd type="none" w="sm" len="sm"/>
          </a:ln>
        </p:spPr>
        <p:txBody>
          <a:bodyPr wrap="none" anchorCtr="1">
            <a:prstTxWarp prst="textNoShape">
              <a:avLst/>
            </a:prstTxWarp>
            <a:spAutoFit/>
          </a:bodyPr>
          <a:lstStyle/>
          <a:p>
            <a:pPr algn="ctr"/>
            <a:r>
              <a:rPr lang="en-US" sz="2000" b="1" baseline="0" dirty="0">
                <a:solidFill>
                  <a:srgbClr val="008000"/>
                </a:solidFill>
                <a:latin typeface="Arial" pitchFamily="-110" charset="0"/>
              </a:rPr>
              <a:t>Multiple variables of the same type can be created in one declaration.</a:t>
            </a:r>
            <a:endParaRPr lang="en-US" baseline="0" dirty="0">
              <a:solidFill>
                <a:srgbClr val="008000"/>
              </a:solidFill>
              <a:latin typeface="Arial" pitchFamily="-110" charset="0"/>
            </a:endParaRPr>
          </a:p>
        </p:txBody>
      </p:sp>
      <p:grpSp>
        <p:nvGrpSpPr>
          <p:cNvPr id="9" name="Group 7"/>
          <p:cNvGrpSpPr>
            <a:grpSpLocks/>
          </p:cNvGrpSpPr>
          <p:nvPr/>
        </p:nvGrpSpPr>
        <p:grpSpPr bwMode="auto">
          <a:xfrm>
            <a:off x="1395413" y="3273425"/>
            <a:ext cx="1423987" cy="841375"/>
            <a:chOff x="831" y="1774"/>
            <a:chExt cx="897" cy="530"/>
          </a:xfrm>
        </p:grpSpPr>
        <p:sp>
          <p:nvSpPr>
            <p:cNvPr id="10" name="Text Box 8"/>
            <p:cNvSpPr txBox="1">
              <a:spLocks noChangeArrowheads="1"/>
            </p:cNvSpPr>
            <p:nvPr/>
          </p:nvSpPr>
          <p:spPr bwMode="auto">
            <a:xfrm>
              <a:off x="831" y="1774"/>
              <a:ext cx="818" cy="250"/>
            </a:xfrm>
            <a:prstGeom prst="rect">
              <a:avLst/>
            </a:prstGeom>
            <a:noFill/>
            <a:ln w="12700">
              <a:noFill/>
              <a:miter lim="800000"/>
              <a:headEnd type="none" w="sm" len="sm"/>
              <a:tailEnd type="none" w="sm" len="sm"/>
            </a:ln>
          </p:spPr>
          <p:txBody>
            <a:bodyPr wrap="none" anchorCtr="1">
              <a:prstTxWarp prst="textNoShape">
                <a:avLst/>
              </a:prstTxWarp>
              <a:spAutoFit/>
            </a:bodyPr>
            <a:lstStyle/>
            <a:p>
              <a:pPr algn="ctr"/>
              <a:r>
                <a:rPr lang="en-US" sz="2000" b="1" baseline="0">
                  <a:solidFill>
                    <a:srgbClr val="008000"/>
                  </a:solidFill>
                  <a:latin typeface="Arial" pitchFamily="-110" charset="0"/>
                </a:rPr>
                <a:t>data type</a:t>
              </a:r>
              <a:endParaRPr lang="en-US" baseline="0">
                <a:solidFill>
                  <a:srgbClr val="008000"/>
                </a:solidFill>
                <a:latin typeface="Arial" pitchFamily="-110" charset="0"/>
              </a:endParaRPr>
            </a:p>
          </p:txBody>
        </p:sp>
        <p:sp>
          <p:nvSpPr>
            <p:cNvPr id="11" name="Line 9"/>
            <p:cNvSpPr>
              <a:spLocks noChangeShapeType="1"/>
            </p:cNvSpPr>
            <p:nvPr/>
          </p:nvSpPr>
          <p:spPr bwMode="auto">
            <a:xfrm>
              <a:off x="1584" y="2016"/>
              <a:ext cx="144" cy="288"/>
            </a:xfrm>
            <a:prstGeom prst="line">
              <a:avLst/>
            </a:prstGeom>
            <a:noFill/>
            <a:ln w="31750">
              <a:solidFill>
                <a:srgbClr val="FF0000"/>
              </a:solidFill>
              <a:round/>
              <a:headEnd type="none" w="sm" len="sm"/>
              <a:tailEnd type="triangle" w="lg" len="med"/>
            </a:ln>
          </p:spPr>
          <p:txBody>
            <a:bodyPr anchor="ctr">
              <a:prstTxWarp prst="textNoShape">
                <a:avLst/>
              </a:prstTxWarp>
              <a:spAutoFit/>
            </a:bodyPr>
            <a:lstStyle/>
            <a:p>
              <a:endParaRPr lang="en-US"/>
            </a:p>
          </p:txBody>
        </p:sp>
      </p:grpSp>
      <p:grpSp>
        <p:nvGrpSpPr>
          <p:cNvPr id="12" name="Group 10"/>
          <p:cNvGrpSpPr>
            <a:grpSpLocks/>
          </p:cNvGrpSpPr>
          <p:nvPr/>
        </p:nvGrpSpPr>
        <p:grpSpPr bwMode="auto">
          <a:xfrm>
            <a:off x="3790950" y="3230563"/>
            <a:ext cx="1878013" cy="841375"/>
            <a:chOff x="2352" y="1774"/>
            <a:chExt cx="1183" cy="530"/>
          </a:xfrm>
        </p:grpSpPr>
        <p:sp>
          <p:nvSpPr>
            <p:cNvPr id="13" name="Text Box 11"/>
            <p:cNvSpPr txBox="1">
              <a:spLocks noChangeArrowheads="1"/>
            </p:cNvSpPr>
            <p:nvPr/>
          </p:nvSpPr>
          <p:spPr bwMode="auto">
            <a:xfrm>
              <a:off x="2353" y="1774"/>
              <a:ext cx="1182" cy="250"/>
            </a:xfrm>
            <a:prstGeom prst="rect">
              <a:avLst/>
            </a:prstGeom>
            <a:noFill/>
            <a:ln w="12700">
              <a:noFill/>
              <a:miter lim="800000"/>
              <a:headEnd type="none" w="sm" len="sm"/>
              <a:tailEnd type="none" w="sm" len="sm"/>
            </a:ln>
          </p:spPr>
          <p:txBody>
            <a:bodyPr wrap="none" anchorCtr="1">
              <a:prstTxWarp prst="textNoShape">
                <a:avLst/>
              </a:prstTxWarp>
              <a:spAutoFit/>
            </a:bodyPr>
            <a:lstStyle/>
            <a:p>
              <a:pPr algn="ctr"/>
              <a:r>
                <a:rPr lang="en-US" sz="2000" b="1" baseline="0">
                  <a:solidFill>
                    <a:srgbClr val="008000"/>
                  </a:solidFill>
                  <a:latin typeface="Arial" pitchFamily="-110" charset="0"/>
                </a:rPr>
                <a:t>variable name</a:t>
              </a:r>
              <a:endParaRPr lang="en-US" baseline="0">
                <a:solidFill>
                  <a:srgbClr val="008000"/>
                </a:solidFill>
                <a:latin typeface="Arial" pitchFamily="-110" charset="0"/>
              </a:endParaRPr>
            </a:p>
          </p:txBody>
        </p:sp>
        <p:sp>
          <p:nvSpPr>
            <p:cNvPr id="14" name="Line 12"/>
            <p:cNvSpPr>
              <a:spLocks noChangeShapeType="1"/>
            </p:cNvSpPr>
            <p:nvPr/>
          </p:nvSpPr>
          <p:spPr bwMode="auto">
            <a:xfrm flipH="1">
              <a:off x="2352" y="2016"/>
              <a:ext cx="96" cy="288"/>
            </a:xfrm>
            <a:prstGeom prst="line">
              <a:avLst/>
            </a:prstGeom>
            <a:noFill/>
            <a:ln w="31750">
              <a:solidFill>
                <a:srgbClr val="FF0000"/>
              </a:solidFill>
              <a:round/>
              <a:headEnd type="none" w="sm" len="sm"/>
              <a:tailEnd type="triangle" w="lg" len="med"/>
            </a:ln>
          </p:spPr>
          <p:txBody>
            <a:bodyPr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CA" dirty="0"/>
              <a:t>Variables are like buckets.</a:t>
            </a:r>
          </a:p>
          <a:p>
            <a:endParaRPr lang="en-CA" dirty="0"/>
          </a:p>
          <a:p>
            <a:endParaRPr lang="en-CA" dirty="0"/>
          </a:p>
          <a:p>
            <a:endParaRPr lang="en-CA" dirty="0"/>
          </a:p>
          <a:p>
            <a:endParaRPr lang="en-CA" dirty="0"/>
          </a:p>
          <a:p>
            <a:r>
              <a:rPr lang="en-CA" dirty="0"/>
              <a:t>[Q] How to store data into variables?</a:t>
            </a:r>
            <a:endParaRPr lang="en-US" dirty="0"/>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24</a:t>
            </a:fld>
            <a:endParaRPr lang="en-US" dirty="0"/>
          </a:p>
        </p:txBody>
      </p:sp>
      <p:pic>
        <p:nvPicPr>
          <p:cNvPr id="6" name="Picture 5"/>
          <p:cNvPicPr>
            <a:picLocks noChangeAspect="1"/>
          </p:cNvPicPr>
          <p:nvPr/>
        </p:nvPicPr>
        <p:blipFill>
          <a:blip r:embed="rId3"/>
          <a:stretch>
            <a:fillRect/>
          </a:stretch>
        </p:blipFill>
        <p:spPr>
          <a:xfrm>
            <a:off x="1419497" y="2195747"/>
            <a:ext cx="2438400" cy="1828800"/>
          </a:xfrm>
          <a:prstGeom prst="rect">
            <a:avLst/>
          </a:prstGeom>
        </p:spPr>
      </p:pic>
      <p:pic>
        <p:nvPicPr>
          <p:cNvPr id="7" name="Picture 6"/>
          <p:cNvPicPr>
            <a:picLocks noChangeAspect="1"/>
          </p:cNvPicPr>
          <p:nvPr/>
        </p:nvPicPr>
        <p:blipFill>
          <a:blip r:embed="rId4"/>
          <a:stretch>
            <a:fillRect/>
          </a:stretch>
        </p:blipFill>
        <p:spPr>
          <a:xfrm>
            <a:off x="3424416" y="2290997"/>
            <a:ext cx="2638425" cy="1733550"/>
          </a:xfrm>
          <a:prstGeom prst="rect">
            <a:avLst/>
          </a:prstGeom>
        </p:spPr>
      </p:pic>
    </p:spTree>
    <p:extLst>
      <p:ext uri="{BB962C8B-B14F-4D97-AF65-F5344CB8AC3E}">
        <p14:creationId xmlns:p14="http://schemas.microsoft.com/office/powerpoint/2010/main" val="267498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 variable can be given an initial value in the declaration.</a:t>
            </a:r>
          </a:p>
          <a:p>
            <a:endParaRPr lang="en-US" dirty="0"/>
          </a:p>
          <a:p>
            <a:endParaRPr lang="en-US" dirty="0"/>
          </a:p>
          <a:p>
            <a:endParaRPr lang="en-US" dirty="0"/>
          </a:p>
          <a:p>
            <a:endParaRPr lang="en-US" dirty="0"/>
          </a:p>
          <a:p>
            <a:r>
              <a:rPr lang="en-US" dirty="0"/>
              <a:t>When a variable is used in a program, its current value is used.</a:t>
            </a:r>
          </a:p>
        </p:txBody>
      </p:sp>
      <p:sp>
        <p:nvSpPr>
          <p:cNvPr id="7" name="Slide Number Placeholder 6"/>
          <p:cNvSpPr>
            <a:spLocks noGrp="1"/>
          </p:cNvSpPr>
          <p:nvPr>
            <p:ph type="sldNum" sz="quarter" idx="12"/>
          </p:nvPr>
        </p:nvSpPr>
        <p:spPr/>
        <p:txBody>
          <a:bodyPr/>
          <a:lstStyle/>
          <a:p>
            <a:r>
              <a:rPr lang="en-US"/>
              <a:t>2 - </a:t>
            </a:r>
            <a:fld id="{90994C07-E970-A243-9601-A1D642E986EC}" type="slidenum">
              <a:rPr lang="en-US" smtClean="0"/>
              <a:pPr/>
              <a:t>25</a:t>
            </a:fld>
            <a:endParaRPr lang="en-US" dirty="0"/>
          </a:p>
        </p:txBody>
      </p:sp>
      <p:pic>
        <p:nvPicPr>
          <p:cNvPr id="6" name="Picture 5" descr="Syntax variable declaration.jpeg"/>
          <p:cNvPicPr>
            <a:picLocks noChangeAspect="1"/>
          </p:cNvPicPr>
          <p:nvPr/>
        </p:nvPicPr>
        <p:blipFill>
          <a:blip r:embed="rId3"/>
          <a:stretch>
            <a:fillRect/>
          </a:stretch>
        </p:blipFill>
        <p:spPr>
          <a:xfrm>
            <a:off x="1851025" y="2408238"/>
            <a:ext cx="5743576" cy="2242464"/>
          </a:xfrm>
          <a:prstGeom prst="rect">
            <a:avLst/>
          </a:prstGeom>
        </p:spPr>
      </p:pic>
      <p:cxnSp>
        <p:nvCxnSpPr>
          <p:cNvPr id="5" name="Straight Arrow Connector 4"/>
          <p:cNvCxnSpPr/>
          <p:nvPr/>
        </p:nvCxnSpPr>
        <p:spPr>
          <a:xfrm flipH="1">
            <a:off x="5322627" y="2236124"/>
            <a:ext cx="496282" cy="14487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195454" y="1878676"/>
            <a:ext cx="2588097" cy="400110"/>
          </a:xfrm>
          <a:prstGeom prst="rect">
            <a:avLst/>
          </a:prstGeom>
          <a:noFill/>
        </p:spPr>
        <p:txBody>
          <a:bodyPr wrap="square" rtlCol="0">
            <a:spAutoFit/>
          </a:bodyPr>
          <a:lstStyle/>
          <a:p>
            <a:r>
              <a:rPr lang="en-US" sz="2000" b="1" dirty="0">
                <a:solidFill>
                  <a:srgbClr val="00B050"/>
                </a:solidFill>
              </a:rPr>
              <a:t>Assignment operator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a:t>
            </a:r>
            <a:r>
              <a:rPr lang="en-US" sz="1400" dirty="0" err="1">
                <a:solidFill>
                  <a:srgbClr val="3366FF"/>
                </a:solidFill>
                <a:latin typeface="Courier New"/>
                <a:cs typeface="Courier New"/>
              </a:rPr>
              <a:t>PianoKeys.java</a:t>
            </a:r>
            <a:r>
              <a:rPr lang="en-US" sz="1400" dirty="0">
                <a:solidFill>
                  <a:srgbClr val="3366FF"/>
                </a:solidFill>
                <a:latin typeface="Courier New"/>
                <a:cs typeface="Courier New"/>
              </a:rPr>
              <a:t>       Java Foundations</a:t>
            </a:r>
          </a:p>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Demonstrates the declaration, initialization, and use of an</a:t>
            </a:r>
          </a:p>
          <a:p>
            <a:pPr>
              <a:buNone/>
            </a:pPr>
            <a:r>
              <a:rPr lang="en-US" sz="1400" dirty="0">
                <a:solidFill>
                  <a:srgbClr val="3366FF"/>
                </a:solidFill>
                <a:latin typeface="Courier New"/>
                <a:cs typeface="Courier New"/>
              </a:rPr>
              <a:t>//  integer variable.</a:t>
            </a:r>
          </a:p>
          <a:p>
            <a:pPr>
              <a:buNone/>
            </a:pPr>
            <a:r>
              <a:rPr lang="en-US" sz="1400" dirty="0">
                <a:solidFill>
                  <a:srgbClr val="3366FF"/>
                </a:solidFill>
                <a:latin typeface="Courier New"/>
                <a:cs typeface="Courier New"/>
              </a:rPr>
              <a:t>//********************************************************************</a:t>
            </a:r>
          </a:p>
          <a:p>
            <a:pPr>
              <a:buNone/>
            </a:pPr>
            <a:endParaRPr lang="en-US" sz="1400" dirty="0">
              <a:latin typeface="Courier New"/>
              <a:cs typeface="Courier New"/>
            </a:endParaRPr>
          </a:p>
          <a:p>
            <a:pPr>
              <a:buNone/>
            </a:pPr>
            <a:r>
              <a:rPr lang="en-US" sz="1400" dirty="0">
                <a:latin typeface="Courier New"/>
                <a:cs typeface="Courier New"/>
              </a:rPr>
              <a:t>public class </a:t>
            </a:r>
            <a:r>
              <a:rPr lang="en-US" sz="1400" dirty="0" err="1">
                <a:latin typeface="Courier New"/>
                <a:cs typeface="Courier New"/>
              </a:rPr>
              <a:t>PianoKeys</a:t>
            </a:r>
            <a:endParaRPr lang="en-US" sz="1400" dirty="0">
              <a:latin typeface="Courier New"/>
              <a:cs typeface="Courier New"/>
            </a:endParaRPr>
          </a:p>
          <a:p>
            <a:pPr>
              <a:buNone/>
            </a:pPr>
            <a:r>
              <a:rPr lang="en-US" sz="1400" dirty="0">
                <a:latin typeface="Courier New"/>
                <a:cs typeface="Courier New"/>
              </a:rPr>
              <a:t>{</a:t>
            </a:r>
          </a:p>
          <a:p>
            <a:pPr>
              <a:buNone/>
            </a:pPr>
            <a:r>
              <a:rPr lang="en-US" sz="1400" dirty="0">
                <a:solidFill>
                  <a:srgbClr val="3366FF"/>
                </a:solidFill>
                <a:latin typeface="Courier New"/>
                <a:cs typeface="Courier New"/>
              </a:rPr>
              <a:t>   //-----------------------------------------------------------------</a:t>
            </a:r>
          </a:p>
          <a:p>
            <a:pPr>
              <a:buNone/>
            </a:pPr>
            <a:r>
              <a:rPr lang="en-US" sz="1400" dirty="0">
                <a:solidFill>
                  <a:srgbClr val="3366FF"/>
                </a:solidFill>
                <a:latin typeface="Courier New"/>
                <a:cs typeface="Courier New"/>
              </a:rPr>
              <a:t>   //  Prints the number of keys on a piano.</a:t>
            </a:r>
          </a:p>
          <a:p>
            <a:pPr>
              <a:buNone/>
            </a:pPr>
            <a:r>
              <a:rPr lang="en-US" sz="1400" dirty="0">
                <a:solidFill>
                  <a:srgbClr val="3366FF"/>
                </a:solidFill>
                <a:latin typeface="Courier New"/>
                <a:cs typeface="Courier New"/>
              </a:rPr>
              <a:t>   //-----------------------------------------------------------------</a:t>
            </a:r>
          </a:p>
          <a:p>
            <a:pPr>
              <a:buNone/>
            </a:pPr>
            <a:r>
              <a:rPr lang="en-US" sz="1400" dirty="0">
                <a:latin typeface="Courier New"/>
                <a:cs typeface="Courier New"/>
              </a:rPr>
              <a:t>   public static void </a:t>
            </a:r>
            <a:r>
              <a:rPr lang="en-US" sz="1400" dirty="0" err="1">
                <a:latin typeface="Courier New"/>
                <a:cs typeface="Courier New"/>
              </a:rPr>
              <a:t>main(String</a:t>
            </a:r>
            <a:r>
              <a:rPr lang="en-US" sz="1400" dirty="0">
                <a:latin typeface="Courier New"/>
                <a:cs typeface="Courier New"/>
              </a:rPr>
              <a:t>[] </a:t>
            </a:r>
            <a:r>
              <a:rPr lang="en-US" sz="1400" dirty="0" err="1">
                <a:latin typeface="Courier New"/>
                <a:cs typeface="Courier New"/>
              </a:rPr>
              <a:t>args</a:t>
            </a:r>
            <a:r>
              <a:rPr lang="en-US" sz="1400" dirty="0">
                <a:latin typeface="Courier New"/>
                <a:cs typeface="Courier New"/>
              </a:rPr>
              <a:t>)</a:t>
            </a:r>
          </a:p>
          <a:p>
            <a:pPr>
              <a:buNone/>
            </a:pPr>
            <a:r>
              <a:rPr lang="en-US" sz="1400" dirty="0">
                <a:latin typeface="Courier New"/>
                <a:cs typeface="Courier New"/>
              </a:rPr>
              <a:t>   {</a:t>
            </a:r>
          </a:p>
          <a:p>
            <a:pPr>
              <a:buNone/>
            </a:pPr>
            <a:r>
              <a:rPr lang="en-US" sz="1400" dirty="0">
                <a:latin typeface="Courier New"/>
                <a:cs typeface="Courier New"/>
              </a:rPr>
              <a:t>      int </a:t>
            </a:r>
            <a:r>
              <a:rPr lang="en-US" sz="1400" b="1" dirty="0" err="1">
                <a:latin typeface="Courier New"/>
                <a:cs typeface="Courier New"/>
              </a:rPr>
              <a:t>numberOfKeys</a:t>
            </a:r>
            <a:r>
              <a:rPr lang="en-US" sz="1400" dirty="0">
                <a:latin typeface="Courier New"/>
                <a:cs typeface="Courier New"/>
              </a:rPr>
              <a:t> = 88;</a:t>
            </a:r>
          </a:p>
          <a:p>
            <a:pPr>
              <a:buNone/>
            </a:pPr>
            <a:endParaRPr lang="en-US" sz="1400" dirty="0">
              <a:latin typeface="Courier New"/>
              <a:cs typeface="Courier New"/>
            </a:endParaRPr>
          </a:p>
          <a:p>
            <a:pPr>
              <a:buNone/>
            </a:pPr>
            <a:r>
              <a:rPr lang="en-US" sz="1400" dirty="0">
                <a:latin typeface="Courier New"/>
                <a:cs typeface="Courier New"/>
              </a:rPr>
              <a:t>      </a:t>
            </a:r>
            <a:r>
              <a:rPr lang="en-US" sz="1400" dirty="0" err="1">
                <a:latin typeface="Courier New"/>
                <a:cs typeface="Courier New"/>
              </a:rPr>
              <a:t>System.out.println</a:t>
            </a:r>
            <a:r>
              <a:rPr lang="en-US" sz="1400" dirty="0">
                <a:latin typeface="Courier New"/>
                <a:cs typeface="Courier New"/>
              </a:rPr>
              <a:t>("A piano has " + </a:t>
            </a:r>
            <a:r>
              <a:rPr lang="en-US" sz="1400" b="1" dirty="0" err="1">
                <a:latin typeface="Courier New"/>
                <a:cs typeface="Courier New"/>
              </a:rPr>
              <a:t>numberOfKeys</a:t>
            </a:r>
            <a:r>
              <a:rPr lang="en-US" sz="1400" dirty="0">
                <a:latin typeface="Courier New"/>
                <a:cs typeface="Courier New"/>
              </a:rPr>
              <a:t> + " keys.");</a:t>
            </a:r>
          </a:p>
          <a:p>
            <a:pPr>
              <a:buNone/>
            </a:pPr>
            <a:r>
              <a:rPr lang="en-US" sz="1400" dirty="0">
                <a:latin typeface="Courier New"/>
                <a:cs typeface="Courier New"/>
              </a:rPr>
              <a:t>   }</a:t>
            </a:r>
          </a:p>
          <a:p>
            <a:pPr>
              <a:buNone/>
            </a:pPr>
            <a:r>
              <a:rPr lang="en-US" sz="1400" dirty="0">
                <a:latin typeface="Courier New"/>
                <a:cs typeface="Courier New"/>
              </a:rPr>
              <a:t>}</a:t>
            </a:r>
          </a:p>
          <a:p>
            <a:pPr>
              <a:buNone/>
            </a:pPr>
            <a:r>
              <a:rPr lang="en-US" sz="1400" dirty="0">
                <a:latin typeface="Courier New"/>
                <a:cs typeface="Courier New"/>
              </a:rPr>
              <a:t>		</a:t>
            </a:r>
          </a:p>
          <a:p>
            <a:pPr>
              <a:buNone/>
            </a:pPr>
            <a:endParaRPr lang="en-US" sz="1400" dirty="0">
              <a:latin typeface="Courier New"/>
              <a:cs typeface="Courier New"/>
            </a:endParaRP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26</a:t>
            </a:fld>
            <a:endParaRPr lang="en-US" dirty="0"/>
          </a:p>
        </p:txBody>
      </p:sp>
      <p:sp>
        <p:nvSpPr>
          <p:cNvPr id="6" name="Explosion 2 5"/>
          <p:cNvSpPr/>
          <p:nvPr/>
        </p:nvSpPr>
        <p:spPr>
          <a:xfrm>
            <a:off x="5789142" y="2906598"/>
            <a:ext cx="3190009" cy="142355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 What results?</a:t>
            </a:r>
          </a:p>
        </p:txBody>
      </p:sp>
      <p:sp>
        <p:nvSpPr>
          <p:cNvPr id="7" name="Text Box 6"/>
          <p:cNvSpPr txBox="1">
            <a:spLocks noChangeArrowheads="1"/>
          </p:cNvSpPr>
          <p:nvPr/>
        </p:nvSpPr>
        <p:spPr bwMode="auto">
          <a:xfrm>
            <a:off x="1582949" y="5346700"/>
            <a:ext cx="6136873" cy="400110"/>
          </a:xfrm>
          <a:prstGeom prst="rect">
            <a:avLst/>
          </a:prstGeom>
          <a:noFill/>
          <a:ln w="12700">
            <a:noFill/>
            <a:miter lim="800000"/>
            <a:headEnd type="none" w="sm" len="sm"/>
            <a:tailEnd type="none" w="sm" len="sm"/>
          </a:ln>
        </p:spPr>
        <p:txBody>
          <a:bodyPr wrap="none" anchorCtr="1">
            <a:prstTxWarp prst="textNoShape">
              <a:avLst/>
            </a:prstTxWarp>
            <a:spAutoFit/>
          </a:bodyPr>
          <a:lstStyle/>
          <a:p>
            <a:pPr algn="ctr"/>
            <a:r>
              <a:rPr lang="en-US" sz="2000" b="1" baseline="0" dirty="0">
                <a:solidFill>
                  <a:srgbClr val="008000"/>
                </a:solidFill>
                <a:latin typeface="Arial" pitchFamily="-110" charset="0"/>
              </a:rPr>
              <a:t>Variables</a:t>
            </a:r>
            <a:r>
              <a:rPr lang="en-US" sz="2000" b="1" dirty="0">
                <a:solidFill>
                  <a:srgbClr val="008000"/>
                </a:solidFill>
                <a:latin typeface="Arial" pitchFamily="-110" charset="0"/>
              </a:rPr>
              <a:t> must be declared before they are used.</a:t>
            </a:r>
            <a:endParaRPr lang="en-US" baseline="0" dirty="0">
              <a:solidFill>
                <a:srgbClr val="008000"/>
              </a:solidFill>
              <a:latin typeface="Arial"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a:solidFill>
                  <a:srgbClr val="3366FF"/>
                </a:solidFill>
                <a:latin typeface="Courier New"/>
                <a:cs typeface="Courier New"/>
              </a:rPr>
              <a:t>//********************************************************************</a:t>
            </a:r>
          </a:p>
          <a:p>
            <a:pPr>
              <a:buNone/>
            </a:pPr>
            <a:r>
              <a:rPr lang="en-US" sz="1200" dirty="0">
                <a:solidFill>
                  <a:srgbClr val="3366FF"/>
                </a:solidFill>
                <a:latin typeface="Courier New"/>
                <a:cs typeface="Courier New"/>
              </a:rPr>
              <a:t>//  </a:t>
            </a:r>
            <a:r>
              <a:rPr lang="en-US" sz="1200" dirty="0" err="1">
                <a:solidFill>
                  <a:srgbClr val="3366FF"/>
                </a:solidFill>
                <a:latin typeface="Courier New"/>
                <a:cs typeface="Courier New"/>
              </a:rPr>
              <a:t>PianoKeys.java</a:t>
            </a:r>
            <a:r>
              <a:rPr lang="en-US" sz="1200" dirty="0">
                <a:solidFill>
                  <a:srgbClr val="3366FF"/>
                </a:solidFill>
                <a:latin typeface="Courier New"/>
                <a:cs typeface="Courier New"/>
              </a:rPr>
              <a:t>       Java Foundations</a:t>
            </a:r>
          </a:p>
          <a:p>
            <a:pPr>
              <a:buNone/>
            </a:pPr>
            <a:r>
              <a:rPr lang="en-US" sz="1200" dirty="0">
                <a:solidFill>
                  <a:srgbClr val="3366FF"/>
                </a:solidFill>
                <a:latin typeface="Courier New"/>
                <a:cs typeface="Courier New"/>
              </a:rPr>
              <a:t>//</a:t>
            </a:r>
          </a:p>
          <a:p>
            <a:pPr>
              <a:buNone/>
            </a:pPr>
            <a:r>
              <a:rPr lang="en-US" sz="1200" dirty="0">
                <a:solidFill>
                  <a:srgbClr val="3366FF"/>
                </a:solidFill>
                <a:latin typeface="Courier New"/>
                <a:cs typeface="Courier New"/>
              </a:rPr>
              <a:t>//  Demonstrates the declaration, initialization, and use of an</a:t>
            </a:r>
          </a:p>
          <a:p>
            <a:pPr>
              <a:buNone/>
            </a:pPr>
            <a:r>
              <a:rPr lang="en-US" sz="1200" dirty="0">
                <a:solidFill>
                  <a:srgbClr val="3366FF"/>
                </a:solidFill>
                <a:latin typeface="Courier New"/>
                <a:cs typeface="Courier New"/>
              </a:rPr>
              <a:t>//  integer variable.</a:t>
            </a:r>
          </a:p>
          <a:p>
            <a:pPr>
              <a:buNone/>
            </a:pPr>
            <a:r>
              <a:rPr lang="en-US" sz="1200" dirty="0">
                <a:solidFill>
                  <a:srgbClr val="3366FF"/>
                </a:solidFill>
                <a:latin typeface="Courier New"/>
                <a:cs typeface="Courier New"/>
              </a:rPr>
              <a:t>//********************************************************************</a:t>
            </a:r>
          </a:p>
          <a:p>
            <a:pPr>
              <a:buNone/>
            </a:pPr>
            <a:endParaRPr lang="en-US" sz="1200" dirty="0">
              <a:latin typeface="Courier New"/>
              <a:cs typeface="Courier New"/>
            </a:endParaRPr>
          </a:p>
          <a:p>
            <a:pPr>
              <a:buNone/>
            </a:pPr>
            <a:r>
              <a:rPr lang="en-US" sz="1200" dirty="0">
                <a:latin typeface="Courier New"/>
                <a:cs typeface="Courier New"/>
              </a:rPr>
              <a:t>public class </a:t>
            </a:r>
            <a:r>
              <a:rPr lang="en-US" sz="1200" dirty="0" err="1">
                <a:latin typeface="Courier New"/>
                <a:cs typeface="Courier New"/>
              </a:rPr>
              <a:t>PianoKeys</a:t>
            </a:r>
            <a:endParaRPr lang="en-US" sz="1200" dirty="0">
              <a:latin typeface="Courier New"/>
              <a:cs typeface="Courier New"/>
            </a:endParaRPr>
          </a:p>
          <a:p>
            <a:pPr>
              <a:buNone/>
            </a:pPr>
            <a:r>
              <a:rPr lang="en-US" sz="1200" dirty="0">
                <a:latin typeface="Courier New"/>
                <a:cs typeface="Courier New"/>
              </a:rPr>
              <a:t>{</a:t>
            </a:r>
          </a:p>
          <a:p>
            <a:pPr>
              <a:buNone/>
            </a:pPr>
            <a:r>
              <a:rPr lang="en-US" sz="1200" dirty="0">
                <a:solidFill>
                  <a:srgbClr val="3366FF"/>
                </a:solidFill>
                <a:latin typeface="Courier New"/>
                <a:cs typeface="Courier New"/>
              </a:rPr>
              <a:t>   //-----------------------------------------------------------------</a:t>
            </a:r>
          </a:p>
          <a:p>
            <a:pPr>
              <a:buNone/>
            </a:pPr>
            <a:r>
              <a:rPr lang="en-US" sz="1200" dirty="0">
                <a:solidFill>
                  <a:srgbClr val="3366FF"/>
                </a:solidFill>
                <a:latin typeface="Courier New"/>
                <a:cs typeface="Courier New"/>
              </a:rPr>
              <a:t>   //  Prints the number of keys on a piano.</a:t>
            </a:r>
          </a:p>
          <a:p>
            <a:pPr>
              <a:buNone/>
            </a:pPr>
            <a:r>
              <a:rPr lang="en-US" sz="1200" dirty="0">
                <a:solidFill>
                  <a:srgbClr val="3366FF"/>
                </a:solidFill>
                <a:latin typeface="Courier New"/>
                <a:cs typeface="Courier New"/>
              </a:rPr>
              <a:t>   //-----------------------------------------------------------------</a:t>
            </a:r>
          </a:p>
          <a:p>
            <a:pPr>
              <a:buNone/>
            </a:pPr>
            <a:r>
              <a:rPr lang="en-US" sz="1200" dirty="0">
                <a:latin typeface="Courier New"/>
                <a:cs typeface="Courier New"/>
              </a:rPr>
              <a:t>   public static void </a:t>
            </a:r>
            <a:r>
              <a:rPr lang="en-US" sz="1200" dirty="0" err="1">
                <a:latin typeface="Courier New"/>
                <a:cs typeface="Courier New"/>
              </a:rPr>
              <a:t>main(String</a:t>
            </a:r>
            <a:r>
              <a:rPr lang="en-US" sz="1200" dirty="0">
                <a:latin typeface="Courier New"/>
                <a:cs typeface="Courier New"/>
              </a:rPr>
              <a:t>[] </a:t>
            </a:r>
            <a:r>
              <a:rPr lang="en-US" sz="1200" dirty="0" err="1">
                <a:latin typeface="Courier New"/>
                <a:cs typeface="Courier New"/>
              </a:rPr>
              <a:t>args</a:t>
            </a:r>
            <a:r>
              <a:rPr lang="en-US" sz="1200" dirty="0">
                <a:latin typeface="Courier New"/>
                <a:cs typeface="Courier New"/>
              </a:rPr>
              <a:t>)</a:t>
            </a:r>
          </a:p>
          <a:p>
            <a:pPr>
              <a:buNone/>
            </a:pPr>
            <a:r>
              <a:rPr lang="en-US" sz="1200" dirty="0">
                <a:latin typeface="Courier New"/>
                <a:cs typeface="Courier New"/>
              </a:rPr>
              <a:t>   {</a:t>
            </a:r>
          </a:p>
          <a:p>
            <a:pPr>
              <a:buNone/>
            </a:pPr>
            <a:r>
              <a:rPr lang="en-US" sz="1200" dirty="0">
                <a:latin typeface="Courier New"/>
                <a:cs typeface="Courier New"/>
              </a:rPr>
              <a:t>      </a:t>
            </a:r>
            <a:r>
              <a:rPr lang="en-US" sz="1200" dirty="0" err="1">
                <a:latin typeface="Courier New"/>
                <a:cs typeface="Courier New"/>
              </a:rPr>
              <a:t>numberOfKeys</a:t>
            </a:r>
            <a:r>
              <a:rPr lang="en-US" sz="1200" dirty="0">
                <a:latin typeface="Courier New"/>
                <a:cs typeface="Courier New"/>
              </a:rPr>
              <a:t> = 88;</a:t>
            </a:r>
          </a:p>
          <a:p>
            <a:pPr>
              <a:buNone/>
            </a:pPr>
            <a:r>
              <a:rPr lang="en-US" sz="1200" dirty="0">
                <a:latin typeface="Courier New"/>
                <a:cs typeface="Courier New"/>
              </a:rPr>
              <a:t>      </a:t>
            </a:r>
            <a:r>
              <a:rPr lang="en-US" sz="1200" dirty="0" err="1">
                <a:latin typeface="Courier New"/>
                <a:cs typeface="Courier New"/>
              </a:rPr>
              <a:t>System.out.println</a:t>
            </a:r>
            <a:r>
              <a:rPr lang="en-US" sz="1200" dirty="0">
                <a:latin typeface="Courier New"/>
                <a:cs typeface="Courier New"/>
              </a:rPr>
              <a:t>("A piano has " + </a:t>
            </a:r>
            <a:r>
              <a:rPr lang="en-US" sz="1200" dirty="0" err="1">
                <a:latin typeface="Courier New"/>
                <a:cs typeface="Courier New"/>
              </a:rPr>
              <a:t>numberOfKeys</a:t>
            </a:r>
            <a:r>
              <a:rPr lang="en-US" sz="1200" dirty="0">
                <a:latin typeface="Courier New"/>
                <a:cs typeface="Courier New"/>
              </a:rPr>
              <a:t> + " keys.");</a:t>
            </a:r>
          </a:p>
          <a:p>
            <a:pPr>
              <a:buNone/>
            </a:pPr>
            <a:r>
              <a:rPr lang="en-US" sz="1200" dirty="0">
                <a:latin typeface="Courier New"/>
                <a:cs typeface="Courier New"/>
              </a:rPr>
              <a:t>   }</a:t>
            </a:r>
          </a:p>
          <a:p>
            <a:pPr>
              <a:buNone/>
            </a:pPr>
            <a:r>
              <a:rPr lang="en-US" sz="1200" dirty="0">
                <a:latin typeface="Courier New"/>
                <a:cs typeface="Courier New"/>
              </a:rPr>
              <a:t>}</a:t>
            </a:r>
          </a:p>
          <a:p>
            <a:pPr>
              <a:buNone/>
            </a:pPr>
            <a:r>
              <a:rPr lang="en-US" sz="1200" dirty="0">
                <a:latin typeface="Courier New"/>
                <a:cs typeface="Courier New"/>
              </a:rPr>
              <a:t>		</a:t>
            </a:r>
          </a:p>
          <a:p>
            <a:pPr>
              <a:buNone/>
            </a:pPr>
            <a:endParaRPr lang="en-US" sz="1200" dirty="0">
              <a:latin typeface="Courier New"/>
              <a:cs typeface="Courier New"/>
            </a:endParaRP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27</a:t>
            </a:fld>
            <a:endParaRPr lang="en-US" dirty="0"/>
          </a:p>
        </p:txBody>
      </p:sp>
      <p:sp>
        <p:nvSpPr>
          <p:cNvPr id="6" name="Explosion 2 5"/>
          <p:cNvSpPr/>
          <p:nvPr/>
        </p:nvSpPr>
        <p:spPr>
          <a:xfrm>
            <a:off x="4316780" y="3618134"/>
            <a:ext cx="4701071" cy="2106323"/>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 What about this?</a:t>
            </a:r>
          </a:p>
          <a:p>
            <a:pPr algn="ctr"/>
            <a:r>
              <a:rPr lang="en-US" dirty="0"/>
              <a:t>[X] Let’s try.</a:t>
            </a:r>
          </a:p>
        </p:txBody>
      </p:sp>
      <p:sp>
        <p:nvSpPr>
          <p:cNvPr id="7" name="Text Box 6"/>
          <p:cNvSpPr txBox="1">
            <a:spLocks noChangeArrowheads="1"/>
          </p:cNvSpPr>
          <p:nvPr/>
        </p:nvSpPr>
        <p:spPr bwMode="auto">
          <a:xfrm>
            <a:off x="1654284" y="5346700"/>
            <a:ext cx="6136873" cy="707886"/>
          </a:xfrm>
          <a:prstGeom prst="rect">
            <a:avLst/>
          </a:prstGeom>
          <a:noFill/>
          <a:ln w="12700">
            <a:noFill/>
            <a:miter lim="800000"/>
            <a:headEnd type="none" w="sm" len="sm"/>
            <a:tailEnd type="none" w="sm" len="sm"/>
          </a:ln>
        </p:spPr>
        <p:txBody>
          <a:bodyPr wrap="none" anchorCtr="1">
            <a:prstTxWarp prst="textNoShape">
              <a:avLst/>
            </a:prstTxWarp>
            <a:spAutoFit/>
          </a:bodyPr>
          <a:lstStyle/>
          <a:p>
            <a:r>
              <a:rPr lang="en-US" sz="2000" b="1" baseline="0" dirty="0" err="1">
                <a:solidFill>
                  <a:srgbClr val="008000"/>
                </a:solidFill>
                <a:latin typeface="Arial" pitchFamily="-110" charset="0"/>
              </a:rPr>
              <a:t>Noooooo</a:t>
            </a:r>
            <a:r>
              <a:rPr lang="en-US" sz="2000" b="1" baseline="0" dirty="0">
                <a:solidFill>
                  <a:srgbClr val="008000"/>
                </a:solidFill>
                <a:latin typeface="Arial" pitchFamily="-110" charset="0"/>
              </a:rPr>
              <a:t> good!</a:t>
            </a:r>
          </a:p>
          <a:p>
            <a:r>
              <a:rPr lang="en-US" sz="2000" b="1" baseline="0" dirty="0">
                <a:solidFill>
                  <a:srgbClr val="008000"/>
                </a:solidFill>
                <a:latin typeface="Arial" pitchFamily="-110" charset="0"/>
              </a:rPr>
              <a:t>Variables</a:t>
            </a:r>
            <a:r>
              <a:rPr lang="en-US" sz="2000" b="1" dirty="0">
                <a:solidFill>
                  <a:srgbClr val="008000"/>
                </a:solidFill>
                <a:latin typeface="Arial" pitchFamily="-110" charset="0"/>
              </a:rPr>
              <a:t> must be declared before they are used.</a:t>
            </a:r>
            <a:endParaRPr lang="en-US" baseline="0" dirty="0">
              <a:solidFill>
                <a:srgbClr val="008000"/>
              </a:solidFill>
              <a:latin typeface="Arial" pitchFamily="-110" charset="0"/>
            </a:endParaRPr>
          </a:p>
        </p:txBody>
      </p:sp>
    </p:spTree>
    <p:extLst>
      <p:ext uri="{BB962C8B-B14F-4D97-AF65-F5344CB8AC3E}">
        <p14:creationId xmlns:p14="http://schemas.microsoft.com/office/powerpoint/2010/main" val="227798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a:solidFill>
                  <a:srgbClr val="3366FF"/>
                </a:solidFill>
                <a:latin typeface="Courier New"/>
                <a:cs typeface="Courier New"/>
              </a:rPr>
              <a:t>//********************************************************************</a:t>
            </a:r>
          </a:p>
          <a:p>
            <a:pPr>
              <a:buNone/>
            </a:pPr>
            <a:r>
              <a:rPr lang="en-US" sz="1200" dirty="0">
                <a:solidFill>
                  <a:srgbClr val="3366FF"/>
                </a:solidFill>
                <a:latin typeface="Courier New"/>
                <a:cs typeface="Courier New"/>
              </a:rPr>
              <a:t>//  </a:t>
            </a:r>
            <a:r>
              <a:rPr lang="en-US" sz="1200" dirty="0" err="1">
                <a:solidFill>
                  <a:srgbClr val="3366FF"/>
                </a:solidFill>
                <a:latin typeface="Courier New"/>
                <a:cs typeface="Courier New"/>
              </a:rPr>
              <a:t>PianoKeys.java</a:t>
            </a:r>
            <a:r>
              <a:rPr lang="en-US" sz="1200" dirty="0">
                <a:solidFill>
                  <a:srgbClr val="3366FF"/>
                </a:solidFill>
                <a:latin typeface="Courier New"/>
                <a:cs typeface="Courier New"/>
              </a:rPr>
              <a:t>       Java Foundations</a:t>
            </a:r>
          </a:p>
          <a:p>
            <a:pPr>
              <a:buNone/>
            </a:pPr>
            <a:r>
              <a:rPr lang="en-US" sz="1200" dirty="0">
                <a:solidFill>
                  <a:srgbClr val="3366FF"/>
                </a:solidFill>
                <a:latin typeface="Courier New"/>
                <a:cs typeface="Courier New"/>
              </a:rPr>
              <a:t>//</a:t>
            </a:r>
          </a:p>
          <a:p>
            <a:pPr>
              <a:buNone/>
            </a:pPr>
            <a:r>
              <a:rPr lang="en-US" sz="1200" dirty="0">
                <a:solidFill>
                  <a:srgbClr val="3366FF"/>
                </a:solidFill>
                <a:latin typeface="Courier New"/>
                <a:cs typeface="Courier New"/>
              </a:rPr>
              <a:t>//  Demonstrates the declaration, initialization, and use of an</a:t>
            </a:r>
          </a:p>
          <a:p>
            <a:pPr>
              <a:buNone/>
            </a:pPr>
            <a:r>
              <a:rPr lang="en-US" sz="1200" dirty="0">
                <a:solidFill>
                  <a:srgbClr val="3366FF"/>
                </a:solidFill>
                <a:latin typeface="Courier New"/>
                <a:cs typeface="Courier New"/>
              </a:rPr>
              <a:t>//  integer variable.</a:t>
            </a:r>
          </a:p>
          <a:p>
            <a:pPr>
              <a:buNone/>
            </a:pPr>
            <a:r>
              <a:rPr lang="en-US" sz="1200" dirty="0">
                <a:solidFill>
                  <a:srgbClr val="3366FF"/>
                </a:solidFill>
                <a:latin typeface="Courier New"/>
                <a:cs typeface="Courier New"/>
              </a:rPr>
              <a:t>//********************************************************************</a:t>
            </a:r>
          </a:p>
          <a:p>
            <a:pPr>
              <a:buNone/>
            </a:pPr>
            <a:endParaRPr lang="en-US" sz="1200" dirty="0">
              <a:latin typeface="Courier New"/>
              <a:cs typeface="Courier New"/>
            </a:endParaRPr>
          </a:p>
          <a:p>
            <a:pPr>
              <a:buNone/>
            </a:pPr>
            <a:r>
              <a:rPr lang="en-US" sz="1200" dirty="0">
                <a:latin typeface="Courier New"/>
                <a:cs typeface="Courier New"/>
              </a:rPr>
              <a:t>public class </a:t>
            </a:r>
            <a:r>
              <a:rPr lang="en-US" sz="1200" dirty="0" err="1">
                <a:latin typeface="Courier New"/>
                <a:cs typeface="Courier New"/>
              </a:rPr>
              <a:t>PianoKeys</a:t>
            </a:r>
            <a:endParaRPr lang="en-US" sz="1200" dirty="0">
              <a:latin typeface="Courier New"/>
              <a:cs typeface="Courier New"/>
            </a:endParaRPr>
          </a:p>
          <a:p>
            <a:pPr>
              <a:buNone/>
            </a:pPr>
            <a:r>
              <a:rPr lang="en-US" sz="1200" dirty="0">
                <a:latin typeface="Courier New"/>
                <a:cs typeface="Courier New"/>
              </a:rPr>
              <a:t>{</a:t>
            </a:r>
          </a:p>
          <a:p>
            <a:pPr>
              <a:buNone/>
            </a:pPr>
            <a:r>
              <a:rPr lang="en-US" sz="1200" dirty="0">
                <a:solidFill>
                  <a:srgbClr val="3366FF"/>
                </a:solidFill>
                <a:latin typeface="Courier New"/>
                <a:cs typeface="Courier New"/>
              </a:rPr>
              <a:t>   //-----------------------------------------------------------------</a:t>
            </a:r>
          </a:p>
          <a:p>
            <a:pPr>
              <a:buNone/>
            </a:pPr>
            <a:r>
              <a:rPr lang="en-US" sz="1200" dirty="0">
                <a:solidFill>
                  <a:srgbClr val="3366FF"/>
                </a:solidFill>
                <a:latin typeface="Courier New"/>
                <a:cs typeface="Courier New"/>
              </a:rPr>
              <a:t>   //  Prints the number of keys on a piano.</a:t>
            </a:r>
          </a:p>
          <a:p>
            <a:pPr>
              <a:buNone/>
            </a:pPr>
            <a:r>
              <a:rPr lang="en-US" sz="1200" dirty="0">
                <a:solidFill>
                  <a:srgbClr val="3366FF"/>
                </a:solidFill>
                <a:latin typeface="Courier New"/>
                <a:cs typeface="Courier New"/>
              </a:rPr>
              <a:t>   //-----------------------------------------------------------------</a:t>
            </a:r>
          </a:p>
          <a:p>
            <a:pPr>
              <a:buNone/>
            </a:pPr>
            <a:r>
              <a:rPr lang="en-US" sz="1200" dirty="0">
                <a:latin typeface="Courier New"/>
                <a:cs typeface="Courier New"/>
              </a:rPr>
              <a:t>   public static void </a:t>
            </a:r>
            <a:r>
              <a:rPr lang="en-US" sz="1200" dirty="0" err="1">
                <a:latin typeface="Courier New"/>
                <a:cs typeface="Courier New"/>
              </a:rPr>
              <a:t>main(String</a:t>
            </a:r>
            <a:r>
              <a:rPr lang="en-US" sz="1200" dirty="0">
                <a:latin typeface="Courier New"/>
                <a:cs typeface="Courier New"/>
              </a:rPr>
              <a:t>[] </a:t>
            </a:r>
            <a:r>
              <a:rPr lang="en-US" sz="1200" dirty="0" err="1">
                <a:latin typeface="Courier New"/>
                <a:cs typeface="Courier New"/>
              </a:rPr>
              <a:t>args</a:t>
            </a:r>
            <a:r>
              <a:rPr lang="en-US" sz="1200" dirty="0">
                <a:latin typeface="Courier New"/>
                <a:cs typeface="Courier New"/>
              </a:rPr>
              <a:t>)</a:t>
            </a:r>
          </a:p>
          <a:p>
            <a:pPr>
              <a:buNone/>
            </a:pPr>
            <a:r>
              <a:rPr lang="en-US" sz="1200" dirty="0">
                <a:latin typeface="Courier New"/>
                <a:cs typeface="Courier New"/>
              </a:rPr>
              <a:t>   {</a:t>
            </a:r>
          </a:p>
          <a:p>
            <a:pPr>
              <a:buNone/>
            </a:pPr>
            <a:r>
              <a:rPr lang="en-US" sz="1200" dirty="0">
                <a:latin typeface="Courier New"/>
                <a:cs typeface="Courier New"/>
              </a:rPr>
              <a:t>      </a:t>
            </a:r>
            <a:r>
              <a:rPr lang="en-US" sz="1200" dirty="0" err="1">
                <a:latin typeface="Courier New"/>
                <a:cs typeface="Courier New"/>
              </a:rPr>
              <a:t>System.out.println</a:t>
            </a:r>
            <a:r>
              <a:rPr lang="en-US" sz="1200" dirty="0">
                <a:latin typeface="Courier New"/>
                <a:cs typeface="Courier New"/>
              </a:rPr>
              <a:t>("A piano has " + keys + " keys.");</a:t>
            </a:r>
          </a:p>
          <a:p>
            <a:pPr>
              <a:buNone/>
            </a:pPr>
            <a:r>
              <a:rPr lang="en-US" sz="1200" dirty="0">
                <a:latin typeface="Courier New"/>
                <a:cs typeface="Courier New"/>
              </a:rPr>
              <a:t>      </a:t>
            </a:r>
            <a:r>
              <a:rPr lang="en-US" sz="1200" dirty="0" err="1">
                <a:latin typeface="Courier New"/>
                <a:cs typeface="Courier New"/>
              </a:rPr>
              <a:t>int</a:t>
            </a:r>
            <a:r>
              <a:rPr lang="en-US" sz="1200" dirty="0">
                <a:latin typeface="Courier New"/>
                <a:cs typeface="Courier New"/>
              </a:rPr>
              <a:t> keys = 88;</a:t>
            </a:r>
          </a:p>
          <a:p>
            <a:pPr>
              <a:buNone/>
            </a:pPr>
            <a:r>
              <a:rPr lang="en-US" sz="1200" dirty="0">
                <a:latin typeface="Courier New"/>
                <a:cs typeface="Courier New"/>
              </a:rPr>
              <a:t>   }</a:t>
            </a:r>
          </a:p>
          <a:p>
            <a:pPr>
              <a:buNone/>
            </a:pPr>
            <a:r>
              <a:rPr lang="en-US" sz="1200" dirty="0">
                <a:latin typeface="Courier New"/>
                <a:cs typeface="Courier New"/>
              </a:rPr>
              <a:t>}</a:t>
            </a:r>
          </a:p>
          <a:p>
            <a:pPr>
              <a:buNone/>
            </a:pPr>
            <a:r>
              <a:rPr lang="en-US" sz="1200" dirty="0">
                <a:latin typeface="Courier New"/>
                <a:cs typeface="Courier New"/>
              </a:rPr>
              <a:t>		</a:t>
            </a:r>
          </a:p>
          <a:p>
            <a:pPr>
              <a:buNone/>
            </a:pPr>
            <a:endParaRPr lang="en-US" sz="1200" dirty="0">
              <a:latin typeface="Courier New"/>
              <a:cs typeface="Courier New"/>
            </a:endParaRP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28</a:t>
            </a:fld>
            <a:endParaRPr lang="en-US" dirty="0"/>
          </a:p>
        </p:txBody>
      </p:sp>
      <p:sp>
        <p:nvSpPr>
          <p:cNvPr id="6" name="Explosion 2 5"/>
          <p:cNvSpPr/>
          <p:nvPr/>
        </p:nvSpPr>
        <p:spPr>
          <a:xfrm>
            <a:off x="4316780" y="3618134"/>
            <a:ext cx="4701071" cy="2106323"/>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 What about this?</a:t>
            </a:r>
          </a:p>
          <a:p>
            <a:pPr algn="ctr"/>
            <a:r>
              <a:rPr lang="en-US" dirty="0"/>
              <a:t>[X] Let’s try.</a:t>
            </a:r>
          </a:p>
        </p:txBody>
      </p:sp>
      <p:sp>
        <p:nvSpPr>
          <p:cNvPr id="7" name="Text Box 6"/>
          <p:cNvSpPr txBox="1">
            <a:spLocks noChangeArrowheads="1"/>
          </p:cNvSpPr>
          <p:nvPr/>
        </p:nvSpPr>
        <p:spPr bwMode="auto">
          <a:xfrm>
            <a:off x="1654284" y="5346700"/>
            <a:ext cx="6136873" cy="707886"/>
          </a:xfrm>
          <a:prstGeom prst="rect">
            <a:avLst/>
          </a:prstGeom>
          <a:noFill/>
          <a:ln w="12700">
            <a:noFill/>
            <a:miter lim="800000"/>
            <a:headEnd type="none" w="sm" len="sm"/>
            <a:tailEnd type="none" w="sm" len="sm"/>
          </a:ln>
        </p:spPr>
        <p:txBody>
          <a:bodyPr wrap="none" anchorCtr="1">
            <a:prstTxWarp prst="textNoShape">
              <a:avLst/>
            </a:prstTxWarp>
            <a:spAutoFit/>
          </a:bodyPr>
          <a:lstStyle/>
          <a:p>
            <a:r>
              <a:rPr lang="en-US" sz="2000" b="1" baseline="0" dirty="0">
                <a:solidFill>
                  <a:srgbClr val="008000"/>
                </a:solidFill>
                <a:latin typeface="Arial" pitchFamily="-110" charset="0"/>
              </a:rPr>
              <a:t>No good!</a:t>
            </a:r>
          </a:p>
          <a:p>
            <a:r>
              <a:rPr lang="en-US" sz="2000" b="1" baseline="0" dirty="0">
                <a:solidFill>
                  <a:srgbClr val="008000"/>
                </a:solidFill>
                <a:latin typeface="Arial" pitchFamily="-110" charset="0"/>
              </a:rPr>
              <a:t>Variables</a:t>
            </a:r>
            <a:r>
              <a:rPr lang="en-US" sz="2000" b="1" dirty="0">
                <a:solidFill>
                  <a:srgbClr val="008000"/>
                </a:solidFill>
                <a:latin typeface="Arial" pitchFamily="-110" charset="0"/>
              </a:rPr>
              <a:t> must be declared before they are used.</a:t>
            </a:r>
            <a:endParaRPr lang="en-US" baseline="0" dirty="0">
              <a:solidFill>
                <a:srgbClr val="008000"/>
              </a:solidFill>
              <a:latin typeface="Arial" pitchFamily="-110" charset="0"/>
            </a:endParaRPr>
          </a:p>
        </p:txBody>
      </p:sp>
    </p:spTree>
    <p:extLst>
      <p:ext uri="{BB962C8B-B14F-4D97-AF65-F5344CB8AC3E}">
        <p14:creationId xmlns:p14="http://schemas.microsoft.com/office/powerpoint/2010/main" val="389094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2.2 Assignment Operator</a:t>
            </a:r>
          </a:p>
        </p:txBody>
      </p:sp>
      <p:sp>
        <p:nvSpPr>
          <p:cNvPr id="3" name="Content Placeholder 2"/>
          <p:cNvSpPr>
            <a:spLocks noGrp="1"/>
          </p:cNvSpPr>
          <p:nvPr>
            <p:ph idx="1"/>
          </p:nvPr>
        </p:nvSpPr>
        <p:spPr/>
        <p:txBody>
          <a:bodyPr>
            <a:normAutofit/>
          </a:bodyPr>
          <a:lstStyle/>
          <a:p>
            <a:pPr>
              <a:lnSpc>
                <a:spcPct val="90000"/>
              </a:lnSpc>
            </a:pPr>
            <a:r>
              <a:rPr lang="en-US" dirty="0"/>
              <a:t>[Q] How to save values in variables?</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pPr marL="514350" indent="-514350">
              <a:buFont typeface="+mj-lt"/>
              <a:buAutoNum type="arabicPeriod"/>
            </a:pPr>
            <a:r>
              <a:rPr lang="en-US" dirty="0"/>
              <a:t>Character strings</a:t>
            </a:r>
          </a:p>
          <a:p>
            <a:pPr marL="514350" indent="-514350">
              <a:buFont typeface="+mj-lt"/>
              <a:buAutoNum type="arabicPeriod"/>
            </a:pPr>
            <a:r>
              <a:rPr lang="en-US" dirty="0"/>
              <a:t>Variables and assignment</a:t>
            </a:r>
          </a:p>
          <a:p>
            <a:pPr marL="514350" indent="-514350">
              <a:buFont typeface="+mj-lt"/>
              <a:buAutoNum type="arabicPeriod"/>
            </a:pPr>
            <a:r>
              <a:rPr lang="en-US" dirty="0"/>
              <a:t>Primitive data types</a:t>
            </a:r>
          </a:p>
          <a:p>
            <a:pPr marL="514350" indent="-514350">
              <a:buFont typeface="+mj-lt"/>
              <a:buAutoNum type="arabicPeriod"/>
            </a:pPr>
            <a:r>
              <a:rPr lang="en-US" dirty="0"/>
              <a:t>Expressions</a:t>
            </a:r>
          </a:p>
          <a:p>
            <a:pPr marL="514350" indent="-514350">
              <a:buFont typeface="+mj-lt"/>
              <a:buAutoNum type="arabicPeriod"/>
            </a:pPr>
            <a:r>
              <a:rPr lang="en-US" dirty="0"/>
              <a:t>Data conversion</a:t>
            </a:r>
          </a:p>
          <a:p>
            <a:pPr marL="514350" indent="-514350">
              <a:buFont typeface="+mj-lt"/>
              <a:buAutoNum type="arabicPeriod"/>
            </a:pPr>
            <a:r>
              <a:rPr lang="en-US" dirty="0"/>
              <a:t>Reading input data</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3</a:t>
            </a:fld>
            <a:endParaRPr lang="en-US" dirty="0"/>
          </a:p>
        </p:txBody>
      </p:sp>
    </p:spTree>
    <p:extLst>
      <p:ext uri="{BB962C8B-B14F-4D97-AF65-F5344CB8AC3E}">
        <p14:creationId xmlns:p14="http://schemas.microsoft.com/office/powerpoint/2010/main" val="3918063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a:lnSpc>
                <a:spcPct val="90000"/>
              </a:lnSpc>
            </a:pPr>
            <a:r>
              <a:rPr lang="en-US" dirty="0"/>
              <a:t>An </a:t>
            </a:r>
            <a:r>
              <a:rPr lang="en-US" i="1" dirty="0">
                <a:solidFill>
                  <a:srgbClr val="0000FF"/>
                </a:solidFill>
              </a:rPr>
              <a:t>assignment statement</a:t>
            </a:r>
            <a:r>
              <a:rPr lang="en-US" dirty="0">
                <a:solidFill>
                  <a:srgbClr val="0000FF"/>
                </a:solidFill>
              </a:rPr>
              <a:t> </a:t>
            </a:r>
            <a:r>
              <a:rPr lang="en-US" dirty="0"/>
              <a:t>changes the value of a variable.</a:t>
            </a:r>
          </a:p>
          <a:p>
            <a:pPr>
              <a:lnSpc>
                <a:spcPct val="90000"/>
              </a:lnSpc>
            </a:pPr>
            <a:r>
              <a:rPr lang="en-US" dirty="0"/>
              <a:t>The </a:t>
            </a:r>
            <a:r>
              <a:rPr lang="en-US" b="1" dirty="0">
                <a:solidFill>
                  <a:srgbClr val="0000FF"/>
                </a:solidFill>
              </a:rPr>
              <a:t>assignment operator </a:t>
            </a:r>
            <a:r>
              <a:rPr lang="en-US" dirty="0"/>
              <a:t>is the </a:t>
            </a:r>
            <a:r>
              <a:rPr lang="en-US" b="1" dirty="0">
                <a:solidFill>
                  <a:srgbClr val="0000FF"/>
                </a:solidFill>
                <a:latin typeface="Courier New" pitchFamily="-110" charset="0"/>
              </a:rPr>
              <a:t>=</a:t>
            </a:r>
            <a:r>
              <a:rPr lang="en-US" dirty="0"/>
              <a:t> sign.</a:t>
            </a:r>
          </a:p>
          <a:p>
            <a:pPr>
              <a:lnSpc>
                <a:spcPct val="90000"/>
              </a:lnSpc>
            </a:pPr>
            <a:endParaRPr lang="en-US" dirty="0">
              <a:latin typeface="Courier New" pitchFamily="-110" charset="0"/>
            </a:endParaRPr>
          </a:p>
          <a:p>
            <a:pPr>
              <a:spcBef>
                <a:spcPct val="40000"/>
              </a:spcBef>
              <a:buFontTx/>
              <a:buChar char="•"/>
            </a:pPr>
            <a:endParaRPr lang="en-US" dirty="0">
              <a:latin typeface="Times New Roman" pitchFamily="-110" charset="0"/>
            </a:endParaRPr>
          </a:p>
          <a:p>
            <a:pPr>
              <a:spcBef>
                <a:spcPct val="40000"/>
              </a:spcBef>
              <a:buFontTx/>
              <a:buChar char="•"/>
            </a:pPr>
            <a:r>
              <a:rPr lang="en-US" dirty="0">
                <a:latin typeface="Times New Roman" pitchFamily="-110" charset="0"/>
              </a:rPr>
              <a:t>The </a:t>
            </a:r>
            <a:r>
              <a:rPr lang="en-US" b="1" dirty="0">
                <a:solidFill>
                  <a:srgbClr val="0000FF"/>
                </a:solidFill>
                <a:latin typeface="Times New Roman" pitchFamily="-110" charset="0"/>
              </a:rPr>
              <a:t>expression</a:t>
            </a:r>
            <a:r>
              <a:rPr lang="en-US" dirty="0">
                <a:latin typeface="Times New Roman" pitchFamily="-110" charset="0"/>
              </a:rPr>
              <a:t> on the right is evaluated and the result is stored in the variable on the left.</a:t>
            </a:r>
          </a:p>
          <a:p>
            <a:pPr>
              <a:spcBef>
                <a:spcPct val="40000"/>
              </a:spcBef>
              <a:buFontTx/>
              <a:buChar char="•"/>
            </a:pPr>
            <a:r>
              <a:rPr lang="en-US" dirty="0">
                <a:latin typeface="Times New Roman" pitchFamily="-110" charset="0"/>
              </a:rPr>
              <a:t>The value that was in </a:t>
            </a:r>
            <a:r>
              <a:rPr lang="en-US" sz="2800" dirty="0">
                <a:latin typeface="Courier New" pitchFamily="-110" charset="0"/>
              </a:rPr>
              <a:t>total</a:t>
            </a:r>
            <a:r>
              <a:rPr lang="en-US" dirty="0">
                <a:latin typeface="Times New Roman" pitchFamily="-110" charset="0"/>
              </a:rPr>
              <a:t> is overwritten.</a:t>
            </a:r>
          </a:p>
          <a:p>
            <a:pPr>
              <a:spcBef>
                <a:spcPct val="40000"/>
              </a:spcBef>
              <a:buFontTx/>
              <a:buChar char="•"/>
            </a:pPr>
            <a:r>
              <a:rPr lang="en-US" dirty="0">
                <a:latin typeface="Times New Roman" pitchFamily="-110" charset="0"/>
              </a:rPr>
              <a:t>You can only assign a value to a variable that is consistent with the variable's declared type.</a:t>
            </a:r>
          </a:p>
          <a:p>
            <a:pPr>
              <a:spcBef>
                <a:spcPct val="40000"/>
              </a:spcBef>
              <a:buFontTx/>
              <a:buChar char="•"/>
            </a:pPr>
            <a:r>
              <a:rPr lang="en-US" dirty="0">
                <a:latin typeface="Times New Roman" pitchFamily="-110" charset="0"/>
              </a:rPr>
              <a:t>[Q] Can you assign a string into an </a:t>
            </a:r>
            <a:r>
              <a:rPr lang="en-US" sz="2800" dirty="0" err="1">
                <a:latin typeface="Courier New" panose="02070309020205020404" pitchFamily="49" charset="0"/>
                <a:cs typeface="Courier New" panose="02070309020205020404" pitchFamily="49" charset="0"/>
              </a:rPr>
              <a:t>int</a:t>
            </a:r>
            <a:r>
              <a:rPr lang="en-US" dirty="0">
                <a:latin typeface="Times New Roman" pitchFamily="-110" charset="0"/>
              </a:rPr>
              <a:t> variable?					</a:t>
            </a:r>
            <a:r>
              <a:rPr lang="en-US" sz="2800" dirty="0" err="1">
                <a:latin typeface="Courier New" panose="02070309020205020404" pitchFamily="49" charset="0"/>
                <a:cs typeface="Courier New" panose="02070309020205020404" pitchFamily="49" charset="0"/>
              </a:rPr>
              <a:t>int</a:t>
            </a:r>
            <a:r>
              <a:rPr lang="en-US" sz="2800" dirty="0">
                <a:latin typeface="Courier New" panose="02070309020205020404" pitchFamily="49" charset="0"/>
                <a:cs typeface="Courier New" panose="02070309020205020404" pitchFamily="49" charset="0"/>
              </a:rPr>
              <a:t> total = "Is it okay?";</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30</a:t>
            </a:fld>
            <a:endParaRPr lang="en-US" dirty="0"/>
          </a:p>
        </p:txBody>
      </p:sp>
      <p:sp>
        <p:nvSpPr>
          <p:cNvPr id="6" name="Text Box 4"/>
          <p:cNvSpPr txBox="1">
            <a:spLocks noChangeArrowheads="1"/>
          </p:cNvSpPr>
          <p:nvPr/>
        </p:nvSpPr>
        <p:spPr bwMode="auto">
          <a:xfrm>
            <a:off x="3424766" y="2037151"/>
            <a:ext cx="1877437" cy="707886"/>
          </a:xfrm>
          <a:prstGeom prst="rect">
            <a:avLst/>
          </a:prstGeom>
          <a:noFill/>
          <a:ln w="12700">
            <a:noFill/>
            <a:miter lim="800000"/>
            <a:headEnd type="none" w="sm" len="sm"/>
            <a:tailEnd type="none" w="sm" len="sm"/>
          </a:ln>
        </p:spPr>
        <p:txBody>
          <a:bodyPr wrap="none" anchorCtr="1">
            <a:prstTxWarp prst="textNoShape">
              <a:avLst/>
            </a:prstTxWarp>
            <a:spAutoFit/>
          </a:bodyPr>
          <a:lstStyle/>
          <a:p>
            <a:r>
              <a:rPr lang="en-US" sz="2000" baseline="0" dirty="0" err="1">
                <a:latin typeface="Courier New" pitchFamily="-110" charset="0"/>
              </a:rPr>
              <a:t>int</a:t>
            </a:r>
            <a:r>
              <a:rPr lang="en-US" sz="2000" baseline="0" dirty="0">
                <a:latin typeface="Courier New" pitchFamily="-110" charset="0"/>
              </a:rPr>
              <a:t> total;</a:t>
            </a:r>
          </a:p>
          <a:p>
            <a:r>
              <a:rPr lang="en-US" sz="2000" baseline="0" dirty="0">
                <a:latin typeface="Courier New" pitchFamily="-110" charset="0"/>
              </a:rPr>
              <a:t>total = 55;</a:t>
            </a:r>
            <a:endParaRPr lang="en-US" baseline="0" dirty="0">
              <a:latin typeface="Arial" pitchFamily="-110" charset="0"/>
            </a:endParaRPr>
          </a:p>
        </p:txBody>
      </p:sp>
      <p:grpSp>
        <p:nvGrpSpPr>
          <p:cNvPr id="7" name="Group 5"/>
          <p:cNvGrpSpPr>
            <a:grpSpLocks/>
          </p:cNvGrpSpPr>
          <p:nvPr/>
        </p:nvGrpSpPr>
        <p:grpSpPr bwMode="auto">
          <a:xfrm>
            <a:off x="3868184" y="2680339"/>
            <a:ext cx="990600" cy="304800"/>
            <a:chOff x="2304" y="1968"/>
            <a:chExt cx="624" cy="240"/>
          </a:xfrm>
        </p:grpSpPr>
        <p:sp>
          <p:nvSpPr>
            <p:cNvPr id="8" name="Line 6"/>
            <p:cNvSpPr>
              <a:spLocks noChangeShapeType="1"/>
            </p:cNvSpPr>
            <p:nvPr/>
          </p:nvSpPr>
          <p:spPr bwMode="auto">
            <a:xfrm>
              <a:off x="2928" y="1968"/>
              <a:ext cx="0" cy="240"/>
            </a:xfrm>
            <a:prstGeom prst="line">
              <a:avLst/>
            </a:prstGeom>
            <a:noFill/>
            <a:ln w="31750">
              <a:solidFill>
                <a:srgbClr val="FF3300"/>
              </a:solidFill>
              <a:round/>
              <a:headEnd type="none" w="sm" len="sm"/>
              <a:tailEnd type="none" w="sm" len="sm"/>
            </a:ln>
          </p:spPr>
          <p:txBody>
            <a:bodyPr wrap="none" anchor="ctr">
              <a:prstTxWarp prst="textNoShape">
                <a:avLst/>
              </a:prstTxWarp>
              <a:spAutoFit/>
            </a:bodyPr>
            <a:lstStyle/>
            <a:p>
              <a:endParaRPr lang="en-US"/>
            </a:p>
          </p:txBody>
        </p:sp>
        <p:sp>
          <p:nvSpPr>
            <p:cNvPr id="9" name="Line 7"/>
            <p:cNvSpPr>
              <a:spLocks noChangeShapeType="1"/>
            </p:cNvSpPr>
            <p:nvPr/>
          </p:nvSpPr>
          <p:spPr bwMode="auto">
            <a:xfrm flipH="1">
              <a:off x="2304" y="2208"/>
              <a:ext cx="624" cy="0"/>
            </a:xfrm>
            <a:prstGeom prst="line">
              <a:avLst/>
            </a:prstGeom>
            <a:noFill/>
            <a:ln w="31750">
              <a:solidFill>
                <a:srgbClr val="FF3300"/>
              </a:solidFill>
              <a:round/>
              <a:headEnd type="none" w="sm" len="sm"/>
              <a:tailEnd type="none" w="sm" len="sm"/>
            </a:ln>
          </p:spPr>
          <p:txBody>
            <a:bodyPr wrap="none" anchor="ctr">
              <a:prstTxWarp prst="textNoShape">
                <a:avLst/>
              </a:prstTxWarp>
              <a:spAutoFit/>
            </a:bodyPr>
            <a:lstStyle/>
            <a:p>
              <a:endParaRPr lang="en-US"/>
            </a:p>
          </p:txBody>
        </p:sp>
        <p:sp>
          <p:nvSpPr>
            <p:cNvPr id="10" name="Line 8"/>
            <p:cNvSpPr>
              <a:spLocks noChangeShapeType="1"/>
            </p:cNvSpPr>
            <p:nvPr/>
          </p:nvSpPr>
          <p:spPr bwMode="auto">
            <a:xfrm flipV="1">
              <a:off x="2304" y="1968"/>
              <a:ext cx="0" cy="240"/>
            </a:xfrm>
            <a:prstGeom prst="line">
              <a:avLst/>
            </a:prstGeom>
            <a:noFill/>
            <a:ln w="31750">
              <a:solidFill>
                <a:srgbClr val="FF3300"/>
              </a:solidFill>
              <a:round/>
              <a:headEnd type="none" w="sm" len="sm"/>
              <a:tailEnd type="triangle" w="lg" len="med"/>
            </a:ln>
          </p:spPr>
          <p:txBody>
            <a:bodyPr wrap="none" anchor="ctr">
              <a:prstTxWarp prst="textNoShape">
                <a:avLst/>
              </a:prstTxWarp>
              <a:spAutoFit/>
            </a:bodyPr>
            <a:lstStyle/>
            <a:p>
              <a:endParaRPr lang="en-US"/>
            </a:p>
          </p:txBody>
        </p:sp>
      </p:grpSp>
    </p:spTree>
    <p:extLst>
      <p:ext uri="{BB962C8B-B14F-4D97-AF65-F5344CB8AC3E}">
        <p14:creationId xmlns:p14="http://schemas.microsoft.com/office/powerpoint/2010/main" val="268982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 calcmode="lin" valueType="num">
                                      <p:cBhvr additive="base">
                                        <p:cTn id="1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a:t>
            </a:r>
            <a:r>
              <a:rPr lang="en-US" sz="1400" dirty="0" err="1">
                <a:solidFill>
                  <a:srgbClr val="3366FF"/>
                </a:solidFill>
                <a:latin typeface="Courier New"/>
                <a:cs typeface="Courier New"/>
              </a:rPr>
              <a:t>Geometry.java</a:t>
            </a:r>
            <a:r>
              <a:rPr lang="en-US" sz="1400" dirty="0">
                <a:solidFill>
                  <a:srgbClr val="3366FF"/>
                </a:solidFill>
                <a:latin typeface="Courier New"/>
                <a:cs typeface="Courier New"/>
              </a:rPr>
              <a:t>       Java Foundations</a:t>
            </a:r>
          </a:p>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Demonstrates the use of an assignment statement to change the</a:t>
            </a:r>
          </a:p>
          <a:p>
            <a:pPr>
              <a:buNone/>
            </a:pPr>
            <a:r>
              <a:rPr lang="en-US" sz="1400" dirty="0">
                <a:solidFill>
                  <a:srgbClr val="3366FF"/>
                </a:solidFill>
                <a:latin typeface="Courier New"/>
                <a:cs typeface="Courier New"/>
              </a:rPr>
              <a:t>//  value stored in a variable.</a:t>
            </a:r>
          </a:p>
          <a:p>
            <a:pPr>
              <a:buNone/>
            </a:pPr>
            <a:r>
              <a:rPr lang="en-US" sz="1400" dirty="0">
                <a:solidFill>
                  <a:srgbClr val="3366FF"/>
                </a:solidFill>
                <a:latin typeface="Courier New"/>
                <a:cs typeface="Courier New"/>
              </a:rPr>
              <a:t>//********************************************************************</a:t>
            </a:r>
          </a:p>
          <a:p>
            <a:pPr>
              <a:buNone/>
            </a:pPr>
            <a:endParaRPr lang="en-US" sz="1400" dirty="0">
              <a:latin typeface="Courier New"/>
              <a:cs typeface="Courier New"/>
            </a:endParaRPr>
          </a:p>
          <a:p>
            <a:pPr>
              <a:buNone/>
            </a:pPr>
            <a:r>
              <a:rPr lang="en-US" sz="1400" dirty="0">
                <a:latin typeface="Courier New"/>
                <a:cs typeface="Courier New"/>
              </a:rPr>
              <a:t>public class Geometry</a:t>
            </a:r>
          </a:p>
          <a:p>
            <a:pPr>
              <a:buNone/>
            </a:pPr>
            <a:r>
              <a:rPr lang="en-US" sz="1400" dirty="0">
                <a:latin typeface="Courier New"/>
                <a:cs typeface="Courier New"/>
              </a:rPr>
              <a:t>{</a:t>
            </a:r>
          </a:p>
          <a:p>
            <a:pPr>
              <a:buNone/>
            </a:pPr>
            <a:r>
              <a:rPr lang="en-US" sz="1400" dirty="0">
                <a:latin typeface="Courier New"/>
                <a:cs typeface="Courier New"/>
              </a:rPr>
              <a:t>   </a:t>
            </a: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  Prints the number of sides of several geometric shapes.</a:t>
            </a:r>
          </a:p>
          <a:p>
            <a:pPr>
              <a:buNone/>
            </a:pPr>
            <a:r>
              <a:rPr lang="en-US" sz="1400" dirty="0">
                <a:solidFill>
                  <a:srgbClr val="3366FF"/>
                </a:solidFill>
                <a:latin typeface="Courier New"/>
                <a:cs typeface="Courier New"/>
              </a:rPr>
              <a:t>   //-----------------------------------------------------------------</a:t>
            </a:r>
          </a:p>
          <a:p>
            <a:pPr>
              <a:buNone/>
            </a:pPr>
            <a:r>
              <a:rPr lang="en-US" sz="1400" dirty="0">
                <a:latin typeface="Courier New"/>
                <a:cs typeface="Courier New"/>
              </a:rPr>
              <a:t>   public static void </a:t>
            </a:r>
            <a:r>
              <a:rPr lang="en-US" sz="1400" dirty="0" err="1">
                <a:latin typeface="Courier New"/>
                <a:cs typeface="Courier New"/>
              </a:rPr>
              <a:t>main(String</a:t>
            </a:r>
            <a:r>
              <a:rPr lang="en-US" sz="1400" dirty="0">
                <a:latin typeface="Courier New"/>
                <a:cs typeface="Courier New"/>
              </a:rPr>
              <a:t>[] </a:t>
            </a:r>
            <a:r>
              <a:rPr lang="en-US" sz="1400" dirty="0" err="1">
                <a:latin typeface="Courier New"/>
                <a:cs typeface="Courier New"/>
              </a:rPr>
              <a:t>args</a:t>
            </a:r>
            <a:r>
              <a:rPr lang="en-US" sz="1400" dirty="0">
                <a:latin typeface="Courier New"/>
                <a:cs typeface="Courier New"/>
              </a:rPr>
              <a:t>)</a:t>
            </a:r>
          </a:p>
          <a:p>
            <a:pPr>
              <a:buNone/>
            </a:pPr>
            <a:r>
              <a:rPr lang="en-US" sz="1400" dirty="0">
                <a:latin typeface="Courier New"/>
                <a:cs typeface="Courier New"/>
              </a:rPr>
              <a:t>   {</a:t>
            </a:r>
          </a:p>
          <a:p>
            <a:pPr>
              <a:buNone/>
            </a:pPr>
            <a:r>
              <a:rPr lang="en-US" sz="1400" dirty="0">
                <a:latin typeface="Courier New"/>
                <a:cs typeface="Courier New"/>
              </a:rPr>
              <a:t>      </a:t>
            </a:r>
            <a:r>
              <a:rPr lang="en-US" sz="1400" dirty="0" err="1">
                <a:latin typeface="Courier New"/>
                <a:cs typeface="Courier New"/>
              </a:rPr>
              <a:t>int</a:t>
            </a:r>
            <a:r>
              <a:rPr lang="en-US" sz="1400" dirty="0">
                <a:latin typeface="Courier New"/>
                <a:cs typeface="Courier New"/>
              </a:rPr>
              <a:t> </a:t>
            </a:r>
            <a:r>
              <a:rPr lang="en-US" sz="1400" b="1" dirty="0">
                <a:latin typeface="Courier New"/>
                <a:cs typeface="Courier New"/>
              </a:rPr>
              <a:t>sides</a:t>
            </a:r>
            <a:r>
              <a:rPr lang="en-US" sz="1400" dirty="0">
                <a:latin typeface="Courier New"/>
                <a:cs typeface="Courier New"/>
              </a:rPr>
              <a:t> = 7;  </a:t>
            </a:r>
            <a:r>
              <a:rPr lang="en-US" sz="1400" dirty="0">
                <a:solidFill>
                  <a:srgbClr val="3366FF"/>
                </a:solidFill>
                <a:latin typeface="Courier New"/>
                <a:cs typeface="Courier New"/>
              </a:rPr>
              <a:t>// declaration with initialization</a:t>
            </a:r>
          </a:p>
          <a:p>
            <a:pPr>
              <a:buNone/>
            </a:pPr>
            <a:r>
              <a:rPr lang="en-US" sz="1400" dirty="0">
                <a:latin typeface="Courier New"/>
                <a:cs typeface="Courier New"/>
              </a:rPr>
              <a:t>      </a:t>
            </a:r>
            <a:r>
              <a:rPr lang="en-US" sz="1400" dirty="0" err="1">
                <a:latin typeface="Courier New"/>
                <a:cs typeface="Courier New"/>
              </a:rPr>
              <a:t>System.out.println("A</a:t>
            </a:r>
            <a:r>
              <a:rPr lang="en-US" sz="1400" dirty="0">
                <a:latin typeface="Courier New"/>
                <a:cs typeface="Courier New"/>
              </a:rPr>
              <a:t> heptagon has " + </a:t>
            </a:r>
            <a:r>
              <a:rPr lang="en-US" sz="1400" b="1" dirty="0">
                <a:latin typeface="Courier New"/>
                <a:cs typeface="Courier New"/>
              </a:rPr>
              <a:t>sides</a:t>
            </a:r>
            <a:r>
              <a:rPr lang="en-US" sz="1400" dirty="0">
                <a:latin typeface="Courier New"/>
                <a:cs typeface="Courier New"/>
              </a:rPr>
              <a:t> + " sides.");</a:t>
            </a:r>
          </a:p>
          <a:p>
            <a:pPr>
              <a:buNone/>
            </a:pPr>
            <a:endParaRPr lang="en-US" sz="1400" dirty="0">
              <a:latin typeface="Courier New"/>
              <a:cs typeface="Courier New"/>
            </a:endParaRPr>
          </a:p>
          <a:p>
            <a:pPr>
              <a:buNone/>
            </a:pPr>
            <a:r>
              <a:rPr lang="en-US" sz="1400" dirty="0">
                <a:latin typeface="Courier New"/>
                <a:cs typeface="Courier New"/>
              </a:rPr>
              <a:t>      </a:t>
            </a:r>
            <a:r>
              <a:rPr lang="en-US" sz="1400" b="1" dirty="0">
                <a:latin typeface="Courier New"/>
                <a:cs typeface="Courier New"/>
              </a:rPr>
              <a:t>sides</a:t>
            </a:r>
            <a:r>
              <a:rPr lang="en-US" sz="1400" dirty="0">
                <a:latin typeface="Courier New"/>
                <a:cs typeface="Courier New"/>
              </a:rPr>
              <a:t> = 10;  </a:t>
            </a:r>
            <a:r>
              <a:rPr lang="en-US" sz="1400" dirty="0">
                <a:solidFill>
                  <a:srgbClr val="3366FF"/>
                </a:solidFill>
                <a:latin typeface="Courier New"/>
                <a:cs typeface="Courier New"/>
              </a:rPr>
              <a:t>// assignment statement</a:t>
            </a:r>
          </a:p>
          <a:p>
            <a:pPr>
              <a:buNone/>
            </a:pPr>
            <a:r>
              <a:rPr lang="en-US" sz="1400" dirty="0">
                <a:latin typeface="Courier New"/>
                <a:cs typeface="Courier New"/>
              </a:rPr>
              <a:t>      </a:t>
            </a:r>
            <a:r>
              <a:rPr lang="en-US" sz="1400" dirty="0" err="1">
                <a:latin typeface="Courier New"/>
                <a:cs typeface="Courier New"/>
              </a:rPr>
              <a:t>System.out.println("A</a:t>
            </a:r>
            <a:r>
              <a:rPr lang="en-US" sz="1400" dirty="0">
                <a:latin typeface="Courier New"/>
                <a:cs typeface="Courier New"/>
              </a:rPr>
              <a:t> decagon has " + </a:t>
            </a:r>
            <a:r>
              <a:rPr lang="en-US" sz="1400" b="1" dirty="0">
                <a:latin typeface="Courier New"/>
                <a:cs typeface="Courier New"/>
              </a:rPr>
              <a:t>sides</a:t>
            </a:r>
            <a:r>
              <a:rPr lang="en-US" sz="1400" dirty="0">
                <a:latin typeface="Courier New"/>
                <a:cs typeface="Courier New"/>
              </a:rPr>
              <a:t> + " sides.");</a:t>
            </a:r>
          </a:p>
          <a:p>
            <a:pPr>
              <a:buNone/>
            </a:pPr>
            <a:endParaRPr lang="en-US" sz="1400" dirty="0">
              <a:latin typeface="Courier New"/>
              <a:cs typeface="Courier New"/>
            </a:endParaRPr>
          </a:p>
          <a:p>
            <a:pPr>
              <a:buNone/>
            </a:pPr>
            <a:r>
              <a:rPr lang="en-US" sz="1400" dirty="0">
                <a:latin typeface="Courier New"/>
                <a:cs typeface="Courier New"/>
              </a:rPr>
              <a:t>      </a:t>
            </a:r>
            <a:r>
              <a:rPr lang="en-US" sz="1400" b="1" dirty="0">
                <a:latin typeface="Courier New"/>
                <a:cs typeface="Courier New"/>
              </a:rPr>
              <a:t>sides</a:t>
            </a:r>
            <a:r>
              <a:rPr lang="en-US" sz="1400" dirty="0">
                <a:latin typeface="Courier New"/>
                <a:cs typeface="Courier New"/>
              </a:rPr>
              <a:t> = sides + 12;</a:t>
            </a:r>
          </a:p>
          <a:p>
            <a:pPr>
              <a:buNone/>
            </a:pPr>
            <a:r>
              <a:rPr lang="en-US" sz="1400" dirty="0">
                <a:latin typeface="Courier New"/>
                <a:cs typeface="Courier New"/>
              </a:rPr>
              <a:t>      </a:t>
            </a:r>
            <a:r>
              <a:rPr lang="en-US" sz="1400" dirty="0" err="1">
                <a:latin typeface="Courier New"/>
                <a:cs typeface="Courier New"/>
              </a:rPr>
              <a:t>System.out.println("A</a:t>
            </a:r>
            <a:r>
              <a:rPr lang="en-US" sz="1400" dirty="0">
                <a:latin typeface="Courier New"/>
                <a:cs typeface="Courier New"/>
              </a:rPr>
              <a:t> dodecagon has " + </a:t>
            </a:r>
            <a:r>
              <a:rPr lang="en-US" sz="1400" b="1" dirty="0">
                <a:latin typeface="Courier New"/>
                <a:cs typeface="Courier New"/>
              </a:rPr>
              <a:t>sides</a:t>
            </a:r>
            <a:r>
              <a:rPr lang="en-US" sz="1400" dirty="0">
                <a:latin typeface="Courier New"/>
                <a:cs typeface="Courier New"/>
              </a:rPr>
              <a:t> + " sides.");</a:t>
            </a:r>
          </a:p>
          <a:p>
            <a:pPr>
              <a:buNone/>
            </a:pPr>
            <a:r>
              <a:rPr lang="en-US" sz="1400" dirty="0">
                <a:latin typeface="Courier New"/>
                <a:cs typeface="Courier New"/>
              </a:rPr>
              <a:t>   }</a:t>
            </a:r>
          </a:p>
          <a:p>
            <a:pPr>
              <a:buNone/>
            </a:pPr>
            <a:r>
              <a:rPr lang="en-US" sz="1400" dirty="0">
                <a:latin typeface="Courier New"/>
                <a:cs typeface="Courier New"/>
              </a:rPr>
              <a: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31</a:t>
            </a:fld>
            <a:endParaRPr lang="en-US" dirty="0"/>
          </a:p>
        </p:txBody>
      </p:sp>
      <p:sp>
        <p:nvSpPr>
          <p:cNvPr id="6" name="Explosion 2 5"/>
          <p:cNvSpPr/>
          <p:nvPr/>
        </p:nvSpPr>
        <p:spPr>
          <a:xfrm>
            <a:off x="5781726" y="2293767"/>
            <a:ext cx="3190009" cy="142355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 What results?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 right-hand side could be an expression.</a:t>
            </a:r>
          </a:p>
          <a:p>
            <a:r>
              <a:rPr lang="en-US" u="sng" dirty="0"/>
              <a:t>The expression is completely evaluated, and the result is stored in the variable.</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32</a:t>
            </a:fld>
            <a:endParaRPr lang="en-US" dirty="0"/>
          </a:p>
        </p:txBody>
      </p:sp>
      <p:pic>
        <p:nvPicPr>
          <p:cNvPr id="6" name="Picture 5" descr="Syntax assignment statement.jpeg"/>
          <p:cNvPicPr>
            <a:picLocks noChangeAspect="1"/>
          </p:cNvPicPr>
          <p:nvPr/>
        </p:nvPicPr>
        <p:blipFill>
          <a:blip r:embed="rId3"/>
          <a:stretch>
            <a:fillRect/>
          </a:stretch>
        </p:blipFill>
        <p:spPr>
          <a:xfrm>
            <a:off x="1330324" y="3200399"/>
            <a:ext cx="6534327" cy="262466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Intermediate Summary</a:t>
            </a:r>
          </a:p>
        </p:txBody>
      </p:sp>
      <p:sp>
        <p:nvSpPr>
          <p:cNvPr id="3" name="Content Placeholder 2"/>
          <p:cNvSpPr>
            <a:spLocks noGrp="1"/>
          </p:cNvSpPr>
          <p:nvPr>
            <p:ph idx="1"/>
          </p:nvPr>
        </p:nvSpPr>
        <p:spPr/>
        <p:txBody>
          <a:bodyPr>
            <a:normAutofit fontScale="92500" lnSpcReduction="20000"/>
          </a:bodyPr>
          <a:lstStyle/>
          <a:p>
            <a:r>
              <a:rPr lang="en-US" dirty="0"/>
              <a:t>Data types</a:t>
            </a:r>
          </a:p>
          <a:p>
            <a:pPr lvl="1"/>
            <a:r>
              <a:rPr lang="en-US" dirty="0">
                <a:latin typeface="Consolas" panose="020B0609020204030204" pitchFamily="49" charset="0"/>
              </a:rPr>
              <a:t>String</a:t>
            </a:r>
          </a:p>
          <a:p>
            <a:pPr lvl="1"/>
            <a:r>
              <a:rPr lang="en-US" dirty="0" err="1">
                <a:latin typeface="Consolas" panose="020B0609020204030204" pitchFamily="49" charset="0"/>
              </a:rPr>
              <a:t>int</a:t>
            </a:r>
            <a:endParaRPr lang="en-US" dirty="0">
              <a:latin typeface="Consolas" panose="020B0609020204030204" pitchFamily="49" charset="0"/>
            </a:endParaRPr>
          </a:p>
          <a:p>
            <a:r>
              <a:rPr lang="en-US" dirty="0"/>
              <a:t>Expression and operators</a:t>
            </a:r>
          </a:p>
          <a:p>
            <a:pPr lvl="1"/>
            <a:r>
              <a:rPr lang="en-US" dirty="0">
                <a:latin typeface="Consolas" panose="020B0609020204030204" pitchFamily="49" charset="0"/>
              </a:rPr>
              <a:t>+, =, (), .</a:t>
            </a:r>
          </a:p>
          <a:p>
            <a:r>
              <a:rPr lang="en-US" dirty="0"/>
              <a:t>Statement</a:t>
            </a:r>
          </a:p>
          <a:p>
            <a:pPr lvl="1"/>
            <a:r>
              <a:rPr lang="en-US" dirty="0"/>
              <a:t>Assignment statement</a:t>
            </a:r>
          </a:p>
          <a:p>
            <a:r>
              <a:rPr lang="en-US" dirty="0"/>
              <a:t>[Q] How many operators have we discussed so far?</a:t>
            </a:r>
            <a:r>
              <a:rPr lang="en-US" dirty="0">
                <a:cs typeface="Courier New" panose="02070309020205020404" pitchFamily="49" charset="0"/>
              </a:rPr>
              <a:t> </a:t>
            </a:r>
          </a:p>
          <a:p>
            <a:r>
              <a:rPr lang="en-US" dirty="0">
                <a:cs typeface="Courier New" panose="02070309020205020404" pitchFamily="49" charset="0"/>
              </a:rPr>
              <a:t>[X] Let’s write a Java program that assigns two numbers 10 and 20 into two separate variables, adds them, saves the result into another variable, and prints the result.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33</a:t>
            </a:fld>
            <a:endParaRPr lang="en-US" dirty="0"/>
          </a:p>
        </p:txBody>
      </p:sp>
      <p:cxnSp>
        <p:nvCxnSpPr>
          <p:cNvPr id="6" name="Straight Arrow Connector 5">
            <a:extLst>
              <a:ext uri="{FF2B5EF4-FFF2-40B4-BE49-F238E27FC236}">
                <a16:creationId xmlns:a16="http://schemas.microsoft.com/office/drawing/2014/main" id="{43BF4084-D9A2-8840-0785-B6C1A247B282}"/>
              </a:ext>
            </a:extLst>
          </p:cNvPr>
          <p:cNvCxnSpPr/>
          <p:nvPr/>
        </p:nvCxnSpPr>
        <p:spPr>
          <a:xfrm>
            <a:off x="170954" y="1131636"/>
            <a:ext cx="921866" cy="6358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D9C9C2B-6FC5-8926-6D7A-BE479077A413}"/>
              </a:ext>
            </a:extLst>
          </p:cNvPr>
          <p:cNvCxnSpPr/>
          <p:nvPr/>
        </p:nvCxnSpPr>
        <p:spPr>
          <a:xfrm>
            <a:off x="164848" y="1131636"/>
            <a:ext cx="927972" cy="987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2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Constants</a:t>
            </a:r>
          </a:p>
        </p:txBody>
      </p:sp>
      <p:sp>
        <p:nvSpPr>
          <p:cNvPr id="3" name="Content Placeholder 2"/>
          <p:cNvSpPr>
            <a:spLocks noGrp="1"/>
          </p:cNvSpPr>
          <p:nvPr>
            <p:ph idx="1"/>
          </p:nvPr>
        </p:nvSpPr>
        <p:spPr/>
        <p:txBody>
          <a:bodyPr>
            <a:normAutofit fontScale="92500" lnSpcReduction="10000"/>
          </a:bodyPr>
          <a:lstStyle/>
          <a:p>
            <a:pPr>
              <a:lnSpc>
                <a:spcPct val="90000"/>
              </a:lnSpc>
              <a:spcBef>
                <a:spcPct val="70000"/>
              </a:spcBef>
            </a:pPr>
            <a:r>
              <a:rPr lang="en-US" dirty="0"/>
              <a:t>A </a:t>
            </a:r>
            <a:r>
              <a:rPr lang="en-US" i="1" dirty="0">
                <a:solidFill>
                  <a:srgbClr val="0000FF"/>
                </a:solidFill>
              </a:rPr>
              <a:t>constant</a:t>
            </a:r>
            <a:r>
              <a:rPr lang="en-US" i="1" dirty="0"/>
              <a:t> </a:t>
            </a:r>
            <a:r>
              <a:rPr lang="en-US" dirty="0"/>
              <a:t>is an identifier that is similar to a variable except that it holds the same value during its entire existence.</a:t>
            </a:r>
          </a:p>
          <a:p>
            <a:pPr>
              <a:lnSpc>
                <a:spcPct val="90000"/>
              </a:lnSpc>
              <a:spcBef>
                <a:spcPct val="70000"/>
              </a:spcBef>
            </a:pPr>
            <a:r>
              <a:rPr lang="en-US" dirty="0"/>
              <a:t>As the name implies, it is constant, not variable.</a:t>
            </a:r>
          </a:p>
          <a:p>
            <a:pPr>
              <a:lnSpc>
                <a:spcPct val="90000"/>
              </a:lnSpc>
              <a:spcBef>
                <a:spcPct val="70000"/>
              </a:spcBef>
            </a:pPr>
            <a:r>
              <a:rPr lang="en-US" dirty="0"/>
              <a:t>The compiler will issue an error if you try to change the value of a constant.</a:t>
            </a:r>
          </a:p>
          <a:p>
            <a:pPr>
              <a:lnSpc>
                <a:spcPct val="90000"/>
              </a:lnSpc>
              <a:spcBef>
                <a:spcPct val="70000"/>
              </a:spcBef>
            </a:pPr>
            <a:r>
              <a:rPr lang="en-US" dirty="0"/>
              <a:t>In Java, we use the </a:t>
            </a:r>
            <a:r>
              <a:rPr lang="en-US" sz="3000" b="1" dirty="0">
                <a:solidFill>
                  <a:srgbClr val="0000FF"/>
                </a:solidFill>
                <a:latin typeface="Courier New" pitchFamily="-110" charset="0"/>
              </a:rPr>
              <a:t>final</a:t>
            </a:r>
            <a:r>
              <a:rPr lang="en-US" dirty="0"/>
              <a:t> modifier to declare a constant, always with an initial value.</a:t>
            </a:r>
          </a:p>
          <a:p>
            <a:pPr>
              <a:lnSpc>
                <a:spcPct val="90000"/>
              </a:lnSpc>
              <a:spcBef>
                <a:spcPct val="70000"/>
              </a:spcBef>
              <a:buNone/>
            </a:pPr>
            <a:r>
              <a:rPr lang="en-US" sz="2400" b="1" dirty="0">
                <a:solidFill>
                  <a:srgbClr val="0000FF"/>
                </a:solidFill>
                <a:latin typeface="Courier New" pitchFamily="-110" charset="0"/>
              </a:rPr>
              <a:t>			final</a:t>
            </a:r>
            <a:r>
              <a:rPr lang="en-US" sz="2400" dirty="0">
                <a:latin typeface="Courier New" pitchFamily="-110" charset="0"/>
              </a:rPr>
              <a:t> </a:t>
            </a:r>
            <a:r>
              <a:rPr lang="en-US" sz="2400" dirty="0" err="1">
                <a:latin typeface="Courier New" pitchFamily="-110" charset="0"/>
              </a:rPr>
              <a:t>int</a:t>
            </a:r>
            <a:r>
              <a:rPr lang="en-US" sz="2400" dirty="0">
                <a:latin typeface="Courier New" pitchFamily="-110" charset="0"/>
              </a:rPr>
              <a:t> MIN_HEIGHT = 69;  // Correct </a:t>
            </a:r>
            <a:r>
              <a:rPr lang="en-US" sz="2400" dirty="0" err="1">
                <a:latin typeface="Courier New" pitchFamily="-110" charset="0"/>
              </a:rPr>
              <a:t>dec.</a:t>
            </a:r>
            <a:r>
              <a:rPr lang="en-US" sz="2400" dirty="0">
                <a:latin typeface="Courier New" pitchFamily="-110" charset="0"/>
              </a:rPr>
              <a:t>..</a:t>
            </a:r>
          </a:p>
          <a:p>
            <a:pPr>
              <a:lnSpc>
                <a:spcPct val="90000"/>
              </a:lnSpc>
              <a:spcBef>
                <a:spcPct val="70000"/>
              </a:spcBef>
              <a:buNone/>
            </a:pPr>
            <a:r>
              <a:rPr lang="en-US" sz="2400" dirty="0">
                <a:latin typeface="Courier New" pitchFamily="-110" charset="0"/>
              </a:rPr>
              <a:t>			MIN_HEIGHT = 120;  // [Q] Good?</a:t>
            </a:r>
            <a:endParaRPr lang="en-US" sz="2400" dirty="0"/>
          </a:p>
          <a:p>
            <a:endParaRPr lang="en-US" dirty="0"/>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spcBef>
                <a:spcPct val="45000"/>
              </a:spcBef>
            </a:pPr>
            <a:r>
              <a:rPr lang="en-US" dirty="0"/>
              <a:t>Constants are useful for three important reasons.</a:t>
            </a:r>
          </a:p>
          <a:p>
            <a:pPr lvl="1">
              <a:spcBef>
                <a:spcPct val="45000"/>
              </a:spcBef>
            </a:pPr>
            <a:r>
              <a:rPr lang="en-US" dirty="0"/>
              <a:t>First, they give meaning to otherwise unclear literal values.</a:t>
            </a:r>
          </a:p>
          <a:p>
            <a:pPr lvl="2">
              <a:spcBef>
                <a:spcPct val="45000"/>
              </a:spcBef>
            </a:pPr>
            <a:r>
              <a:rPr lang="en-US" dirty="0"/>
              <a:t>For example, </a:t>
            </a:r>
            <a:r>
              <a:rPr lang="en-US" dirty="0">
                <a:latin typeface="Consolas" panose="020B0609020204030204" pitchFamily="49" charset="0"/>
                <a:cs typeface="Courier New"/>
              </a:rPr>
              <a:t>MAX_LOAD</a:t>
            </a:r>
            <a:r>
              <a:rPr lang="en-US" dirty="0"/>
              <a:t> means more than the literal 250.</a:t>
            </a:r>
          </a:p>
          <a:p>
            <a:pPr lvl="1">
              <a:spcBef>
                <a:spcPct val="45000"/>
              </a:spcBef>
            </a:pPr>
            <a:r>
              <a:rPr lang="en-US" dirty="0"/>
              <a:t>Second, they facilitate program maintenance.</a:t>
            </a:r>
          </a:p>
          <a:p>
            <a:pPr lvl="2">
              <a:spcBef>
                <a:spcPct val="45000"/>
              </a:spcBef>
            </a:pPr>
            <a:r>
              <a:rPr lang="en-US" dirty="0"/>
              <a:t>If a constant is used in multiple places, its value need only be updated in one place.</a:t>
            </a:r>
          </a:p>
          <a:p>
            <a:pPr lvl="2">
              <a:spcBef>
                <a:spcPct val="45000"/>
              </a:spcBef>
            </a:pPr>
            <a:r>
              <a:rPr lang="en-US" dirty="0"/>
              <a:t>Constants are usually declared early.</a:t>
            </a:r>
          </a:p>
          <a:p>
            <a:pPr lvl="1">
              <a:spcBef>
                <a:spcPct val="45000"/>
              </a:spcBef>
            </a:pPr>
            <a:r>
              <a:rPr lang="en-US" dirty="0"/>
              <a:t>Third, they formally establish that a value should not change, avoiding inadvertent errors by other programmers.</a:t>
            </a:r>
          </a:p>
          <a:p>
            <a:pPr>
              <a:spcBef>
                <a:spcPct val="45000"/>
              </a:spcBef>
            </a:pPr>
            <a:r>
              <a:rPr lang="en-US" dirty="0"/>
              <a:t>Usually upper case letters with ‘_’: </a:t>
            </a:r>
            <a:r>
              <a:rPr lang="en-US" dirty="0">
                <a:latin typeface="Consolas" panose="020B0609020204030204" pitchFamily="49" charset="0"/>
              </a:rPr>
              <a:t>MIN_HEIGHT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Character strings</a:t>
            </a:r>
          </a:p>
          <a:p>
            <a:pPr marL="514350" indent="-514350">
              <a:buFont typeface="+mj-lt"/>
              <a:buAutoNum type="arabicPeriod"/>
            </a:pPr>
            <a:r>
              <a:rPr lang="en-US" dirty="0">
                <a:solidFill>
                  <a:schemeClr val="bg1">
                    <a:lumMod val="50000"/>
                  </a:schemeClr>
                </a:solidFill>
              </a:rPr>
              <a:t>Variables and assignment</a:t>
            </a:r>
          </a:p>
          <a:p>
            <a:pPr marL="514350" indent="-514350">
              <a:buFont typeface="+mj-lt"/>
              <a:buAutoNum type="arabicPeriod"/>
            </a:pPr>
            <a:r>
              <a:rPr lang="en-US" dirty="0"/>
              <a:t>Primitive data types</a:t>
            </a:r>
          </a:p>
          <a:p>
            <a:pPr marL="514350" indent="-514350">
              <a:buFont typeface="+mj-lt"/>
              <a:buAutoNum type="arabicPeriod"/>
            </a:pPr>
            <a:r>
              <a:rPr lang="en-US" dirty="0">
                <a:solidFill>
                  <a:schemeClr val="bg1">
                    <a:lumMod val="50000"/>
                  </a:schemeClr>
                </a:solidFill>
              </a:rPr>
              <a:t>Expressions</a:t>
            </a:r>
          </a:p>
          <a:p>
            <a:pPr marL="514350" indent="-514350">
              <a:buFont typeface="+mj-lt"/>
              <a:buAutoNum type="arabicPeriod"/>
            </a:pPr>
            <a:r>
              <a:rPr lang="en-US" dirty="0">
                <a:solidFill>
                  <a:schemeClr val="bg1">
                    <a:lumMod val="50000"/>
                  </a:schemeClr>
                </a:solidFill>
              </a:rPr>
              <a:t>Data conversion</a:t>
            </a:r>
          </a:p>
          <a:p>
            <a:pPr marL="514350" indent="-514350">
              <a:buFont typeface="+mj-lt"/>
              <a:buAutoNum type="arabicPeriod"/>
            </a:pPr>
            <a:r>
              <a:rPr lang="en-US" dirty="0">
                <a:solidFill>
                  <a:schemeClr val="bg1">
                    <a:lumMod val="50000"/>
                  </a:schemeClr>
                </a:solidFill>
              </a:rPr>
              <a:t>Reading input data</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36</a:t>
            </a:fld>
            <a:endParaRPr lang="en-US" dirty="0"/>
          </a:p>
        </p:txBody>
      </p:sp>
    </p:spTree>
    <p:extLst>
      <p:ext uri="{BB962C8B-B14F-4D97-AF65-F5344CB8AC3E}">
        <p14:creationId xmlns:p14="http://schemas.microsoft.com/office/powerpoint/2010/main" val="2966042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5444837" y="1340427"/>
            <a:ext cx="3636818" cy="223404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Let’s always use </a:t>
            </a:r>
            <a:r>
              <a:rPr lang="en-US" b="1" dirty="0" err="1">
                <a:solidFill>
                  <a:srgbClr val="0000FF"/>
                </a:solidFill>
              </a:rPr>
              <a:t>int</a:t>
            </a:r>
            <a:r>
              <a:rPr lang="en-US" dirty="0"/>
              <a:t> and </a:t>
            </a:r>
            <a:r>
              <a:rPr lang="en-US" b="1" dirty="0">
                <a:solidFill>
                  <a:srgbClr val="0000FF"/>
                </a:solidFill>
              </a:rPr>
              <a:t>double</a:t>
            </a:r>
            <a:r>
              <a:rPr lang="en-US" dirty="0"/>
              <a:t> for numbers in this course.</a:t>
            </a:r>
          </a:p>
          <a:p>
            <a:pPr algn="ctr"/>
            <a:endParaRPr lang="en-US" dirty="0"/>
          </a:p>
        </p:txBody>
      </p:sp>
      <p:sp>
        <p:nvSpPr>
          <p:cNvPr id="2" name="Title 1"/>
          <p:cNvSpPr>
            <a:spLocks noGrp="1"/>
          </p:cNvSpPr>
          <p:nvPr>
            <p:ph type="title"/>
          </p:nvPr>
        </p:nvSpPr>
        <p:spPr/>
        <p:txBody>
          <a:bodyPr/>
          <a:lstStyle/>
          <a:p>
            <a:r>
              <a:rPr lang="en-US" b="1" dirty="0"/>
              <a:t>3. Primitive Data Types</a:t>
            </a:r>
          </a:p>
        </p:txBody>
      </p:sp>
      <p:sp>
        <p:nvSpPr>
          <p:cNvPr id="3" name="Content Placeholder 2"/>
          <p:cNvSpPr>
            <a:spLocks noGrp="1"/>
          </p:cNvSpPr>
          <p:nvPr>
            <p:ph idx="1"/>
          </p:nvPr>
        </p:nvSpPr>
        <p:spPr/>
        <p:txBody>
          <a:bodyPr>
            <a:normAutofit/>
          </a:bodyPr>
          <a:lstStyle/>
          <a:p>
            <a:pPr>
              <a:lnSpc>
                <a:spcPct val="90000"/>
              </a:lnSpc>
              <a:spcBef>
                <a:spcPct val="45000"/>
              </a:spcBef>
            </a:pPr>
            <a:r>
              <a:rPr lang="en-US" sz="2400" dirty="0"/>
              <a:t>There are </a:t>
            </a:r>
            <a:r>
              <a:rPr lang="en-US" sz="2400" b="1" dirty="0"/>
              <a:t>eight</a:t>
            </a:r>
            <a:r>
              <a:rPr lang="en-US" sz="2400" dirty="0"/>
              <a:t> </a:t>
            </a:r>
            <a:r>
              <a:rPr lang="en-US" sz="2400" u="sng" dirty="0">
                <a:solidFill>
                  <a:srgbClr val="0000FF"/>
                </a:solidFill>
              </a:rPr>
              <a:t>primitive data types</a:t>
            </a:r>
            <a:r>
              <a:rPr lang="en-US" sz="2400" dirty="0">
                <a:solidFill>
                  <a:srgbClr val="0000FF"/>
                </a:solidFill>
              </a:rPr>
              <a:t> </a:t>
            </a:r>
            <a:r>
              <a:rPr lang="en-US" sz="2400" dirty="0"/>
              <a:t>in Java.</a:t>
            </a:r>
          </a:p>
          <a:p>
            <a:pPr>
              <a:lnSpc>
                <a:spcPct val="90000"/>
              </a:lnSpc>
              <a:spcBef>
                <a:spcPct val="45000"/>
              </a:spcBef>
            </a:pPr>
            <a:r>
              <a:rPr lang="en-US" sz="2400" dirty="0"/>
              <a:t>Four of them represent </a:t>
            </a:r>
            <a:r>
              <a:rPr lang="en-US" sz="2400" u="sng" dirty="0"/>
              <a:t>integers</a:t>
            </a:r>
          </a:p>
          <a:p>
            <a:pPr lvl="1">
              <a:lnSpc>
                <a:spcPct val="90000"/>
              </a:lnSpc>
              <a:spcBef>
                <a:spcPct val="45000"/>
              </a:spcBef>
            </a:pPr>
            <a:r>
              <a:rPr lang="en-US" sz="2400" dirty="0">
                <a:latin typeface="Courier New" pitchFamily="-110" charset="0"/>
              </a:rPr>
              <a:t>byte</a:t>
            </a:r>
            <a:r>
              <a:rPr lang="en-US" sz="2400" dirty="0"/>
              <a:t>, </a:t>
            </a:r>
            <a:r>
              <a:rPr lang="en-US" sz="2400" dirty="0">
                <a:latin typeface="Courier New" pitchFamily="-110" charset="0"/>
              </a:rPr>
              <a:t>short</a:t>
            </a:r>
            <a:r>
              <a:rPr lang="en-US" sz="2400" dirty="0"/>
              <a:t>, </a:t>
            </a:r>
            <a:r>
              <a:rPr lang="en-US" sz="2400" b="1" dirty="0" err="1">
                <a:solidFill>
                  <a:srgbClr val="0000FF"/>
                </a:solidFill>
                <a:latin typeface="Courier New" pitchFamily="-110" charset="0"/>
              </a:rPr>
              <a:t>int</a:t>
            </a:r>
            <a:r>
              <a:rPr lang="en-US" sz="2400" dirty="0"/>
              <a:t>, </a:t>
            </a:r>
            <a:r>
              <a:rPr lang="en-US" sz="2400" dirty="0">
                <a:latin typeface="Courier New" pitchFamily="-110" charset="0"/>
              </a:rPr>
              <a:t>long</a:t>
            </a:r>
          </a:p>
          <a:p>
            <a:pPr>
              <a:lnSpc>
                <a:spcPct val="90000"/>
              </a:lnSpc>
              <a:spcBef>
                <a:spcPct val="45000"/>
              </a:spcBef>
            </a:pPr>
            <a:r>
              <a:rPr lang="en-US" sz="2400" dirty="0"/>
              <a:t>Two of them represent </a:t>
            </a:r>
            <a:r>
              <a:rPr lang="en-US" sz="2400" u="sng" dirty="0"/>
              <a:t>floating point numbers</a:t>
            </a:r>
            <a:r>
              <a:rPr lang="en-US" sz="2400" dirty="0"/>
              <a:t> (what ???)</a:t>
            </a:r>
            <a:endParaRPr lang="en-US" sz="2400" u="sng" dirty="0"/>
          </a:p>
          <a:p>
            <a:pPr lvl="1">
              <a:lnSpc>
                <a:spcPct val="90000"/>
              </a:lnSpc>
              <a:spcBef>
                <a:spcPct val="45000"/>
              </a:spcBef>
            </a:pPr>
            <a:r>
              <a:rPr lang="en-US" sz="2400" dirty="0">
                <a:latin typeface="Courier New" pitchFamily="-110" charset="0"/>
              </a:rPr>
              <a:t>float</a:t>
            </a:r>
            <a:r>
              <a:rPr lang="en-US" sz="2400" dirty="0"/>
              <a:t>, </a:t>
            </a:r>
            <a:r>
              <a:rPr lang="en-US" sz="2400" b="1" dirty="0">
                <a:solidFill>
                  <a:srgbClr val="0000FF"/>
                </a:solidFill>
                <a:latin typeface="Courier New" pitchFamily="-110" charset="0"/>
              </a:rPr>
              <a:t>double</a:t>
            </a:r>
          </a:p>
          <a:p>
            <a:pPr>
              <a:lnSpc>
                <a:spcPct val="90000"/>
              </a:lnSpc>
              <a:spcBef>
                <a:spcPct val="45000"/>
              </a:spcBef>
            </a:pPr>
            <a:r>
              <a:rPr lang="en-US" sz="2400" dirty="0"/>
              <a:t>One of them represents </a:t>
            </a:r>
            <a:r>
              <a:rPr lang="en-US" sz="2400" u="sng" dirty="0"/>
              <a:t>characters</a:t>
            </a:r>
          </a:p>
          <a:p>
            <a:pPr lvl="1">
              <a:lnSpc>
                <a:spcPct val="90000"/>
              </a:lnSpc>
              <a:spcBef>
                <a:spcPct val="45000"/>
              </a:spcBef>
            </a:pPr>
            <a:r>
              <a:rPr lang="en-US" sz="2400" dirty="0">
                <a:latin typeface="Courier New" pitchFamily="-110" charset="0"/>
              </a:rPr>
              <a:t>char</a:t>
            </a:r>
          </a:p>
          <a:p>
            <a:pPr>
              <a:lnSpc>
                <a:spcPct val="90000"/>
              </a:lnSpc>
              <a:spcBef>
                <a:spcPct val="45000"/>
              </a:spcBef>
            </a:pPr>
            <a:r>
              <a:rPr lang="en-US" sz="2400" dirty="0"/>
              <a:t>And one of them represents </a:t>
            </a:r>
            <a:r>
              <a:rPr lang="en-US" sz="2400" u="sng" dirty="0" err="1"/>
              <a:t>boolean</a:t>
            </a:r>
            <a:r>
              <a:rPr lang="en-US" sz="2400" dirty="0"/>
              <a:t> values</a:t>
            </a:r>
          </a:p>
          <a:p>
            <a:pPr lvl="1">
              <a:lnSpc>
                <a:spcPct val="90000"/>
              </a:lnSpc>
              <a:spcBef>
                <a:spcPct val="45000"/>
              </a:spcBef>
            </a:pPr>
            <a:r>
              <a:rPr lang="en-US" sz="2400" dirty="0" err="1">
                <a:latin typeface="Courier New" pitchFamily="-110" charset="0"/>
              </a:rPr>
              <a:t>boolean</a:t>
            </a:r>
            <a:endParaRPr lang="en-US" sz="2400" dirty="0">
              <a:latin typeface="Courier New" pitchFamily="-110" charset="0"/>
            </a:endParaRPr>
          </a:p>
          <a:p>
            <a:pPr lvl="1">
              <a:lnSpc>
                <a:spcPct val="90000"/>
              </a:lnSpc>
              <a:spcBef>
                <a:spcPct val="45000"/>
              </a:spcBef>
            </a:pPr>
            <a:r>
              <a:rPr lang="en-US" sz="2400" dirty="0"/>
              <a:t>[Q] Examples of </a:t>
            </a:r>
            <a:r>
              <a:rPr lang="en-US" sz="2400" dirty="0" err="1"/>
              <a:t>boolean</a:t>
            </a:r>
            <a:r>
              <a:rPr lang="en-US" sz="2400" dirty="0"/>
              <a:t> type values?</a:t>
            </a:r>
          </a:p>
        </p:txBody>
      </p:sp>
      <p:sp>
        <p:nvSpPr>
          <p:cNvPr id="7" name="Slide Number Placeholder 6"/>
          <p:cNvSpPr>
            <a:spLocks noGrp="1"/>
          </p:cNvSpPr>
          <p:nvPr>
            <p:ph type="sldNum" sz="quarter" idx="12"/>
          </p:nvPr>
        </p:nvSpPr>
        <p:spPr/>
        <p:txBody>
          <a:bodyPr/>
          <a:lstStyle/>
          <a:p>
            <a:r>
              <a:rPr lang="en-US"/>
              <a:t>2 - </a:t>
            </a:r>
            <a:fld id="{90994C07-E970-A243-9601-A1D642E986EC}"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Numeric Types</a:t>
            </a:r>
          </a:p>
        </p:txBody>
      </p:sp>
      <p:sp>
        <p:nvSpPr>
          <p:cNvPr id="3" name="Content Placeholder 2"/>
          <p:cNvSpPr>
            <a:spLocks noGrp="1"/>
          </p:cNvSpPr>
          <p:nvPr>
            <p:ph idx="1"/>
          </p:nvPr>
        </p:nvSpPr>
        <p:spPr/>
        <p:txBody>
          <a:bodyPr/>
          <a:lstStyle/>
          <a:p>
            <a:r>
              <a:rPr lang="en-US" dirty="0"/>
              <a:t>The difference between the various numeric primitive types is their size, and therefore the values they can store:</a:t>
            </a:r>
          </a:p>
        </p:txBody>
      </p:sp>
      <p:sp>
        <p:nvSpPr>
          <p:cNvPr id="7" name="Slide Number Placeholder 6"/>
          <p:cNvSpPr>
            <a:spLocks noGrp="1"/>
          </p:cNvSpPr>
          <p:nvPr>
            <p:ph type="sldNum" sz="quarter" idx="12"/>
          </p:nvPr>
        </p:nvSpPr>
        <p:spPr/>
        <p:txBody>
          <a:bodyPr/>
          <a:lstStyle/>
          <a:p>
            <a:r>
              <a:rPr lang="en-US"/>
              <a:t>2 - </a:t>
            </a:r>
            <a:fld id="{90994C07-E970-A243-9601-A1D642E986EC}" type="slidenum">
              <a:rPr lang="en-US" smtClean="0"/>
              <a:pPr/>
              <a:t>38</a:t>
            </a:fld>
            <a:endParaRPr lang="en-US" dirty="0"/>
          </a:p>
        </p:txBody>
      </p:sp>
      <p:pic>
        <p:nvPicPr>
          <p:cNvPr id="6" name="Picture 5" descr="Fig2.2.jpeg"/>
          <p:cNvPicPr>
            <a:picLocks noChangeAspect="1"/>
          </p:cNvPicPr>
          <p:nvPr/>
        </p:nvPicPr>
        <p:blipFill>
          <a:blip r:embed="rId3"/>
          <a:stretch>
            <a:fillRect/>
          </a:stretch>
        </p:blipFill>
        <p:spPr>
          <a:xfrm>
            <a:off x="1046164" y="3004609"/>
            <a:ext cx="6860778" cy="282892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54" y="-4137"/>
            <a:ext cx="8808198" cy="856998"/>
          </a:xfrm>
        </p:spPr>
        <p:txBody>
          <a:bodyPr/>
          <a:lstStyle/>
          <a:p>
            <a:r>
              <a:rPr lang="en-US" dirty="0"/>
              <a:t>3.2 Characters</a:t>
            </a:r>
          </a:p>
        </p:txBody>
      </p:sp>
      <p:sp>
        <p:nvSpPr>
          <p:cNvPr id="3" name="Content Placeholder 2"/>
          <p:cNvSpPr>
            <a:spLocks noGrp="1"/>
          </p:cNvSpPr>
          <p:nvPr>
            <p:ph idx="1"/>
          </p:nvPr>
        </p:nvSpPr>
        <p:spPr>
          <a:xfrm>
            <a:off x="284922" y="769434"/>
            <a:ext cx="8694229" cy="6088566"/>
          </a:xfrm>
        </p:spPr>
        <p:txBody>
          <a:bodyPr>
            <a:normAutofit lnSpcReduction="10000"/>
          </a:bodyPr>
          <a:lstStyle/>
          <a:p>
            <a:pPr>
              <a:lnSpc>
                <a:spcPct val="80000"/>
              </a:lnSpc>
            </a:pPr>
            <a:r>
              <a:rPr lang="en-US" sz="2800" dirty="0"/>
              <a:t>A </a:t>
            </a:r>
            <a:r>
              <a:rPr lang="en-US" sz="2800" b="1" dirty="0">
                <a:solidFill>
                  <a:srgbClr val="0000FF"/>
                </a:solidFill>
                <a:latin typeface="Courier New" pitchFamily="-110" charset="0"/>
              </a:rPr>
              <a:t>char</a:t>
            </a:r>
            <a:r>
              <a:rPr lang="en-US" sz="2800" dirty="0"/>
              <a:t> variable stores a single character.</a:t>
            </a:r>
          </a:p>
          <a:p>
            <a:pPr>
              <a:lnSpc>
                <a:spcPct val="80000"/>
              </a:lnSpc>
            </a:pPr>
            <a:r>
              <a:rPr lang="en-US" sz="2800" dirty="0"/>
              <a:t>Character literals are delimited by single quotes:</a:t>
            </a:r>
          </a:p>
          <a:p>
            <a:pPr algn="ctr">
              <a:lnSpc>
                <a:spcPct val="80000"/>
              </a:lnSpc>
              <a:spcBef>
                <a:spcPct val="60000"/>
              </a:spcBef>
              <a:buNone/>
            </a:pPr>
            <a:r>
              <a:rPr lang="en-US" sz="2400" dirty="0">
                <a:latin typeface="Courier New" pitchFamily="-110" charset="0"/>
              </a:rPr>
              <a:t>'a'  'X'  '7'  '$'  ','  </a:t>
            </a:r>
            <a:r>
              <a:rPr lang="en-US" sz="2400" dirty="0">
                <a:solidFill>
                  <a:srgbClr val="0000FF"/>
                </a:solidFill>
                <a:latin typeface="Courier New" pitchFamily="-110" charset="0"/>
              </a:rPr>
              <a:t>'\n'  '\''</a:t>
            </a:r>
          </a:p>
          <a:p>
            <a:pPr>
              <a:lnSpc>
                <a:spcPct val="80000"/>
              </a:lnSpc>
              <a:spcBef>
                <a:spcPct val="60000"/>
              </a:spcBef>
            </a:pPr>
            <a:r>
              <a:rPr lang="en-US" sz="2800" dirty="0"/>
              <a:t>[Q] How about </a:t>
            </a:r>
            <a:r>
              <a:rPr lang="en-US" sz="2400" dirty="0">
                <a:latin typeface="Courier New" panose="02070309020205020404" pitchFamily="49" charset="0"/>
                <a:cs typeface="Courier New" panose="02070309020205020404" pitchFamily="49" charset="0"/>
              </a:rPr>
              <a:t>"a"</a:t>
            </a:r>
            <a:r>
              <a:rPr lang="en-US" sz="2800" dirty="0"/>
              <a:t> and </a:t>
            </a:r>
            <a:r>
              <a:rPr lang="en-US" sz="2400" dirty="0">
                <a:latin typeface="Courier New" panose="02070309020205020404" pitchFamily="49" charset="0"/>
                <a:cs typeface="Courier New" panose="02070309020205020404" pitchFamily="49" charset="0"/>
              </a:rPr>
              <a:t>"X"</a:t>
            </a:r>
            <a:r>
              <a:rPr lang="en-US" sz="2800" dirty="0"/>
              <a:t>?</a:t>
            </a:r>
          </a:p>
          <a:p>
            <a:pPr>
              <a:lnSpc>
                <a:spcPct val="80000"/>
              </a:lnSpc>
              <a:spcBef>
                <a:spcPct val="60000"/>
              </a:spcBef>
            </a:pPr>
            <a:r>
              <a:rPr lang="en-US" sz="2800" dirty="0"/>
              <a:t>Example declarations</a:t>
            </a:r>
          </a:p>
          <a:p>
            <a:pPr lvl="1">
              <a:lnSpc>
                <a:spcPct val="80000"/>
              </a:lnSpc>
              <a:spcBef>
                <a:spcPct val="60000"/>
              </a:spcBef>
              <a:buNone/>
            </a:pPr>
            <a:r>
              <a:rPr lang="en-US" sz="2400" dirty="0">
                <a:latin typeface="Courier New" pitchFamily="-110" charset="0"/>
              </a:rPr>
              <a:t>char </a:t>
            </a:r>
            <a:r>
              <a:rPr lang="en-US" sz="2400" dirty="0" err="1">
                <a:latin typeface="Courier New" pitchFamily="-110" charset="0"/>
              </a:rPr>
              <a:t>topGrade</a:t>
            </a:r>
            <a:r>
              <a:rPr lang="en-US" sz="2400" dirty="0">
                <a:latin typeface="Courier New" pitchFamily="-110" charset="0"/>
              </a:rPr>
              <a:t> = 'A';</a:t>
            </a:r>
          </a:p>
          <a:p>
            <a:pPr lvl="1">
              <a:lnSpc>
                <a:spcPct val="80000"/>
              </a:lnSpc>
              <a:spcBef>
                <a:spcPct val="60000"/>
              </a:spcBef>
              <a:buNone/>
            </a:pPr>
            <a:r>
              <a:rPr lang="en-US" sz="2400" dirty="0">
                <a:latin typeface="Courier New" pitchFamily="-110" charset="0"/>
              </a:rPr>
              <a:t>char terminator = ';', separator = ' ';</a:t>
            </a:r>
          </a:p>
          <a:p>
            <a:pPr>
              <a:lnSpc>
                <a:spcPct val="80000"/>
              </a:lnSpc>
              <a:spcBef>
                <a:spcPct val="60000"/>
              </a:spcBef>
            </a:pPr>
            <a:r>
              <a:rPr lang="en-US" sz="2800" dirty="0"/>
              <a:t>Note the distinction between a primitive character variable, which holds only one character, and a </a:t>
            </a:r>
            <a:r>
              <a:rPr lang="en-US" sz="2800" dirty="0">
                <a:latin typeface="Courier New" pitchFamily="-110" charset="0"/>
              </a:rPr>
              <a:t>String</a:t>
            </a:r>
            <a:r>
              <a:rPr lang="en-US" sz="2800" dirty="0"/>
              <a:t> object, which can hold multiple characters.</a:t>
            </a:r>
          </a:p>
          <a:p>
            <a:pPr>
              <a:lnSpc>
                <a:spcPct val="80000"/>
              </a:lnSpc>
              <a:spcBef>
                <a:spcPct val="60000"/>
              </a:spcBef>
            </a:pPr>
            <a:r>
              <a:rPr lang="en-US" sz="2800" dirty="0"/>
              <a:t>[Q] How about the following? Anything wrong?</a:t>
            </a:r>
            <a:br>
              <a:rPr lang="en-US" sz="2800" dirty="0"/>
            </a:br>
            <a:r>
              <a:rPr lang="en-US" sz="2800" dirty="0"/>
              <a:t>   </a:t>
            </a:r>
            <a:r>
              <a:rPr lang="en-US" sz="2000" dirty="0">
                <a:latin typeface="Courier New" pitchFamily="-110" charset="0"/>
              </a:rPr>
              <a:t>char c1 = '';  // no space</a:t>
            </a:r>
          </a:p>
          <a:p>
            <a:pPr marL="0" indent="0">
              <a:lnSpc>
                <a:spcPct val="80000"/>
              </a:lnSpc>
              <a:spcBef>
                <a:spcPct val="60000"/>
              </a:spcBef>
              <a:buNone/>
            </a:pPr>
            <a:r>
              <a:rPr lang="en-US" sz="2000" dirty="0"/>
              <a:t>	</a:t>
            </a:r>
            <a:r>
              <a:rPr lang="en-US" sz="2000" dirty="0">
                <a:latin typeface="Courier New" pitchFamily="-110" charset="0"/>
              </a:rPr>
              <a:t> char c2 = '  ';  // two spaces</a:t>
            </a:r>
            <a:endParaRPr lang="en-US" sz="2000" dirty="0"/>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39</a:t>
            </a:fld>
            <a:endParaRPr lang="en-US" dirty="0"/>
          </a:p>
        </p:txBody>
      </p:sp>
      <p:sp>
        <p:nvSpPr>
          <p:cNvPr id="4" name="TextBox 3"/>
          <p:cNvSpPr txBox="1"/>
          <p:nvPr/>
        </p:nvSpPr>
        <p:spPr>
          <a:xfrm>
            <a:off x="6043327" y="5857733"/>
            <a:ext cx="1343125" cy="461665"/>
          </a:xfrm>
          <a:prstGeom prst="rect">
            <a:avLst/>
          </a:prstGeom>
          <a:noFill/>
        </p:spPr>
        <p:txBody>
          <a:bodyPr wrap="none" rtlCol="0">
            <a:spAutoFit/>
          </a:bodyPr>
          <a:lstStyle/>
          <a:p>
            <a:r>
              <a:rPr lang="en-US" sz="2400" dirty="0"/>
              <a:t>No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Character Strings</a:t>
            </a:r>
          </a:p>
        </p:txBody>
      </p:sp>
      <p:sp>
        <p:nvSpPr>
          <p:cNvPr id="3" name="Content Placeholder 2"/>
          <p:cNvSpPr>
            <a:spLocks noGrp="1"/>
          </p:cNvSpPr>
          <p:nvPr>
            <p:ph idx="1"/>
          </p:nvPr>
        </p:nvSpPr>
        <p:spPr/>
        <p:txBody>
          <a:bodyPr>
            <a:normAutofit/>
          </a:bodyPr>
          <a:lstStyle/>
          <a:p>
            <a:pPr>
              <a:lnSpc>
                <a:spcPct val="90000"/>
              </a:lnSpc>
            </a:pPr>
            <a:r>
              <a:rPr lang="en-US" dirty="0"/>
              <a:t>Programs usually process data.</a:t>
            </a:r>
          </a:p>
          <a:p>
            <a:pPr>
              <a:lnSpc>
                <a:spcPct val="90000"/>
              </a:lnSpc>
            </a:pPr>
            <a:r>
              <a:rPr lang="en-US" dirty="0"/>
              <a:t>[Q] What kind of data can we use? Where to store? How to process them?</a:t>
            </a:r>
          </a:p>
          <a:p>
            <a:pPr>
              <a:lnSpc>
                <a:spcPct val="90000"/>
              </a:lnSpc>
            </a:pPr>
            <a:r>
              <a:rPr lang="en-US" dirty="0"/>
              <a:t>[Q] Can you see data in the following program?</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4</a:t>
            </a:fld>
            <a:endParaRPr lang="en-US" dirty="0"/>
          </a:p>
        </p:txBody>
      </p:sp>
      <p:sp>
        <p:nvSpPr>
          <p:cNvPr id="4" name="Rectangle 3"/>
          <p:cNvSpPr/>
          <p:nvPr/>
        </p:nvSpPr>
        <p:spPr>
          <a:xfrm>
            <a:off x="797790" y="3494028"/>
            <a:ext cx="8065655" cy="2308324"/>
          </a:xfrm>
          <a:prstGeom prst="rect">
            <a:avLst/>
          </a:prstGeom>
        </p:spPr>
        <p:txBody>
          <a:bodyPr wrap="square">
            <a:spAutoFit/>
          </a:bodyPr>
          <a:lstStyle/>
          <a:p>
            <a:r>
              <a:rPr lang="en-US" dirty="0">
                <a:latin typeface="Consolas" panose="020B0609020204030204" pitchFamily="49" charset="0"/>
              </a:rPr>
              <a:t>public class Lincoln</a:t>
            </a:r>
          </a:p>
          <a:p>
            <a:r>
              <a:rPr lang="en-US" dirty="0">
                <a:latin typeface="Consolas" panose="020B0609020204030204" pitchFamily="49" charset="0"/>
              </a:rPr>
              <a:t>{</a:t>
            </a:r>
          </a:p>
          <a:p>
            <a:r>
              <a:rPr lang="en-US" dirty="0">
                <a:latin typeface="Consolas" panose="020B0609020204030204" pitchFamily="49" charset="0"/>
              </a:rPr>
              <a:t>   public static void main</a:t>
            </a:r>
            <a:r>
              <a:rPr lang="en-US" b="1" dirty="0">
                <a:solidFill>
                  <a:srgbClr val="FF0000"/>
                </a:solidFill>
                <a:latin typeface="Consolas" panose="020B0609020204030204" pitchFamily="49" charset="0"/>
              </a:rPr>
              <a:t>(</a:t>
            </a:r>
            <a:r>
              <a:rPr lang="en-US" dirty="0">
                <a:latin typeface="Consolas" panose="020B0609020204030204" pitchFamily="49" charset="0"/>
              </a:rPr>
              <a:t>String[] </a:t>
            </a:r>
            <a:r>
              <a:rPr lang="en-US" dirty="0" err="1">
                <a:latin typeface="Consolas" panose="020B0609020204030204" pitchFamily="49" charset="0"/>
              </a:rPr>
              <a:t>args</a:t>
            </a:r>
            <a:r>
              <a:rPr lang="en-US" b="1" dirty="0">
                <a:solidFill>
                  <a:srgbClr val="FF0000"/>
                </a:solidFill>
                <a:latin typeface="Consolas" panose="020B0609020204030204" pitchFamily="49" charset="0"/>
              </a:rPr>
              <a:t>)</a:t>
            </a:r>
          </a:p>
          <a:p>
            <a:r>
              <a:rPr lang="en-US" dirty="0">
                <a:latin typeface="Consolas" panose="020B0609020204030204" pitchFamily="49" charset="0"/>
              </a:rPr>
              <a:t>   {</a:t>
            </a:r>
          </a:p>
          <a:p>
            <a:r>
              <a:rPr lang="en-US" dirty="0">
                <a:latin typeface="Consolas" panose="020B0609020204030204" pitchFamily="49" charset="0"/>
              </a:rPr>
              <a:t>      </a:t>
            </a:r>
            <a:r>
              <a:rPr lang="en-US" dirty="0" err="1">
                <a:latin typeface="Consolas" panose="020B0609020204030204" pitchFamily="49" charset="0"/>
              </a:rPr>
              <a:t>System.out.</a:t>
            </a:r>
            <a:r>
              <a:rPr lang="en-US" b="1" dirty="0" err="1">
                <a:solidFill>
                  <a:srgbClr val="00B050"/>
                </a:solidFill>
                <a:latin typeface="Consolas" panose="020B0609020204030204" pitchFamily="49" charset="0"/>
              </a:rPr>
              <a:t>println</a:t>
            </a:r>
            <a:r>
              <a:rPr lang="en-US" b="1" dirty="0">
                <a:solidFill>
                  <a:srgbClr val="FF0000"/>
                </a:solidFill>
                <a:latin typeface="Consolas" panose="020B0609020204030204" pitchFamily="49" charset="0"/>
              </a:rPr>
              <a:t>(</a:t>
            </a:r>
            <a:r>
              <a:rPr lang="en-US" dirty="0">
                <a:solidFill>
                  <a:srgbClr val="0000FF"/>
                </a:solidFill>
                <a:latin typeface="Consolas" panose="020B0609020204030204" pitchFamily="49" charset="0"/>
              </a:rPr>
              <a:t>"A quote by Abraham Lincoln:"</a:t>
            </a:r>
            <a:r>
              <a:rPr lang="en-US" b="1" dirty="0">
                <a:solidFill>
                  <a:srgbClr val="FF0000"/>
                </a:solidFill>
                <a:latin typeface="Consolas" panose="020B0609020204030204" pitchFamily="49" charset="0"/>
              </a:rPr>
              <a:t>)</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System.out.</a:t>
            </a:r>
            <a:r>
              <a:rPr lang="en-US" b="1" dirty="0" err="1">
                <a:solidFill>
                  <a:srgbClr val="00B050"/>
                </a:solidFill>
                <a:latin typeface="Consolas" panose="020B0609020204030204" pitchFamily="49" charset="0"/>
              </a:rPr>
              <a:t>println</a:t>
            </a:r>
            <a:r>
              <a:rPr lang="en-US" b="1" dirty="0">
                <a:solidFill>
                  <a:srgbClr val="FF0000"/>
                </a:solidFill>
                <a:latin typeface="Consolas" panose="020B0609020204030204" pitchFamily="49" charset="0"/>
              </a:rPr>
              <a:t>(</a:t>
            </a:r>
            <a:r>
              <a:rPr lang="en-US" dirty="0">
                <a:solidFill>
                  <a:srgbClr val="0000FF"/>
                </a:solidFill>
                <a:latin typeface="Consolas" panose="020B0609020204030204" pitchFamily="49" charset="0"/>
              </a:rPr>
              <a:t>"Whatever you are, be a good one."</a:t>
            </a:r>
            <a:r>
              <a:rPr lang="en-US" b="1" dirty="0">
                <a:solidFill>
                  <a:srgbClr val="FF0000"/>
                </a:solidFill>
                <a:latin typeface="Consolas" panose="020B0609020204030204" pitchFamily="49" charset="0"/>
              </a:rPr>
              <a:t>)</a:t>
            </a:r>
            <a:r>
              <a:rPr lang="en-US" dirty="0">
                <a:latin typeface="Consolas" panose="020B0609020204030204" pitchFamily="49" charset="0"/>
              </a:rPr>
              <a:t>;</a:t>
            </a:r>
          </a:p>
          <a:p>
            <a:r>
              <a:rPr lang="en-US" dirty="0">
                <a:latin typeface="Consolas" panose="020B0609020204030204" pitchFamily="49" charset="0"/>
              </a:rPr>
              <a:t>   }</a:t>
            </a:r>
          </a:p>
          <a:p>
            <a:r>
              <a:rPr lang="en-US" dirty="0">
                <a:latin typeface="Consolas" panose="020B0609020204030204" pitchFamily="49" charset="0"/>
              </a:rPr>
              <a:t>}</a:t>
            </a:r>
          </a:p>
        </p:txBody>
      </p:sp>
      <p:sp>
        <p:nvSpPr>
          <p:cNvPr id="6" name="Oval Callout 5"/>
          <p:cNvSpPr/>
          <p:nvPr/>
        </p:nvSpPr>
        <p:spPr>
          <a:xfrm>
            <a:off x="3397468" y="5549462"/>
            <a:ext cx="5055155" cy="1032641"/>
          </a:xfrm>
          <a:prstGeom prst="wedgeEllipseCallout">
            <a:avLst>
              <a:gd name="adj1" fmla="val 20388"/>
              <a:gd name="adj2" fmla="val -657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When methods are used, data may be passed to them like this example of .</a:t>
            </a:r>
            <a:r>
              <a:rPr lang="en-US" dirty="0" err="1">
                <a:solidFill>
                  <a:schemeClr val="tx1"/>
                </a:solidFill>
              </a:rPr>
              <a:t>println</a:t>
            </a:r>
            <a:r>
              <a:rPr lang="en-US" dirty="0">
                <a:solidFill>
                  <a:schemeClr val="tx1"/>
                </a:solidFill>
              </a:rPr>
              <a:t>(). </a:t>
            </a:r>
          </a:p>
        </p:txBody>
      </p:sp>
      <p:cxnSp>
        <p:nvCxnSpPr>
          <p:cNvPr id="8" name="Straight Connector 7"/>
          <p:cNvCxnSpPr/>
          <p:nvPr/>
        </p:nvCxnSpPr>
        <p:spPr>
          <a:xfrm flipH="1">
            <a:off x="1300655" y="4690241"/>
            <a:ext cx="7883" cy="457200"/>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9354" y="4190990"/>
            <a:ext cx="7884" cy="1262159"/>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 Sets</a:t>
            </a:r>
          </a:p>
        </p:txBody>
      </p:sp>
      <p:sp>
        <p:nvSpPr>
          <p:cNvPr id="3" name="Content Placeholder 2"/>
          <p:cNvSpPr>
            <a:spLocks noGrp="1"/>
          </p:cNvSpPr>
          <p:nvPr>
            <p:ph idx="1"/>
          </p:nvPr>
        </p:nvSpPr>
        <p:spPr/>
        <p:txBody>
          <a:bodyPr>
            <a:normAutofit lnSpcReduction="10000"/>
          </a:bodyPr>
          <a:lstStyle/>
          <a:p>
            <a:r>
              <a:rPr lang="en-US" dirty="0"/>
              <a:t>A </a:t>
            </a:r>
            <a:r>
              <a:rPr lang="en-US" i="1" dirty="0">
                <a:solidFill>
                  <a:srgbClr val="0070C0"/>
                </a:solidFill>
              </a:rPr>
              <a:t>character set</a:t>
            </a:r>
            <a:r>
              <a:rPr lang="en-US" dirty="0">
                <a:solidFill>
                  <a:srgbClr val="0070C0"/>
                </a:solidFill>
              </a:rPr>
              <a:t> </a:t>
            </a:r>
            <a:r>
              <a:rPr lang="en-US" dirty="0"/>
              <a:t>is an </a:t>
            </a:r>
            <a:r>
              <a:rPr lang="en-US" u="sng" dirty="0"/>
              <a:t>ordered</a:t>
            </a:r>
            <a:r>
              <a:rPr lang="en-US" dirty="0"/>
              <a:t> list of characters, with each character corresponding to a unique number.</a:t>
            </a:r>
          </a:p>
          <a:p>
            <a:r>
              <a:rPr lang="en-US" dirty="0"/>
              <a:t>A </a:t>
            </a:r>
            <a:r>
              <a:rPr lang="en-US" dirty="0">
                <a:latin typeface="Courier New" pitchFamily="-110" charset="0"/>
              </a:rPr>
              <a:t>char</a:t>
            </a:r>
            <a:r>
              <a:rPr lang="en-US" dirty="0"/>
              <a:t> variable in Java can store any character from the </a:t>
            </a:r>
            <a:r>
              <a:rPr lang="en-US" i="1" dirty="0">
                <a:solidFill>
                  <a:srgbClr val="0070C0"/>
                </a:solidFill>
              </a:rPr>
              <a:t>Unicode character set</a:t>
            </a:r>
            <a:r>
              <a:rPr lang="en-US" dirty="0"/>
              <a:t>.</a:t>
            </a:r>
            <a:endParaRPr lang="en-US" dirty="0">
              <a:solidFill>
                <a:srgbClr val="0070C0"/>
              </a:solidFill>
            </a:endParaRPr>
          </a:p>
          <a:p>
            <a:r>
              <a:rPr lang="en-US" dirty="0"/>
              <a:t>The Unicode character set uses </a:t>
            </a:r>
            <a:r>
              <a:rPr lang="en-US" u="sng" dirty="0"/>
              <a:t>sixteen bits per character</a:t>
            </a:r>
            <a:r>
              <a:rPr lang="en-US" dirty="0"/>
              <a:t>. ([Q] How many bytes are 16 bits?)</a:t>
            </a:r>
            <a:endParaRPr lang="en-US" u="sng" dirty="0"/>
          </a:p>
          <a:p>
            <a:r>
              <a:rPr lang="en-US" dirty="0"/>
              <a:t>It is an international character set, containing symbols and characters from many world languages.</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Characters</a:t>
            </a:r>
          </a:p>
        </p:txBody>
      </p:sp>
      <p:sp>
        <p:nvSpPr>
          <p:cNvPr id="3" name="Content Placeholder 2"/>
          <p:cNvSpPr>
            <a:spLocks noGrp="1"/>
          </p:cNvSpPr>
          <p:nvPr>
            <p:ph idx="1"/>
          </p:nvPr>
        </p:nvSpPr>
        <p:spPr/>
        <p:txBody>
          <a:bodyPr>
            <a:normAutofit/>
          </a:bodyPr>
          <a:lstStyle/>
          <a:p>
            <a:pPr>
              <a:spcBef>
                <a:spcPct val="70000"/>
              </a:spcBef>
            </a:pPr>
            <a:r>
              <a:rPr lang="en-US" sz="2800" dirty="0"/>
              <a:t>The </a:t>
            </a:r>
            <a:r>
              <a:rPr lang="en-US" sz="2800" i="1" dirty="0">
                <a:solidFill>
                  <a:srgbClr val="0070C0"/>
                </a:solidFill>
              </a:rPr>
              <a:t>ASCII character set</a:t>
            </a:r>
            <a:r>
              <a:rPr lang="en-US" sz="2800" dirty="0">
                <a:solidFill>
                  <a:srgbClr val="0070C0"/>
                </a:solidFill>
              </a:rPr>
              <a:t> </a:t>
            </a:r>
            <a:r>
              <a:rPr lang="en-US" sz="2800" dirty="0"/>
              <a:t>is older and smaller than Unicode.</a:t>
            </a:r>
          </a:p>
          <a:p>
            <a:pPr>
              <a:spcBef>
                <a:spcPct val="70000"/>
              </a:spcBef>
            </a:pPr>
            <a:r>
              <a:rPr lang="en-US" sz="2800" dirty="0"/>
              <a:t>The ASCII characters are a subset of the Unicode character set, including:</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41</a:t>
            </a:fld>
            <a:endParaRPr lang="en-US" dirty="0"/>
          </a:p>
        </p:txBody>
      </p:sp>
      <p:grpSp>
        <p:nvGrpSpPr>
          <p:cNvPr id="6" name="Group 4"/>
          <p:cNvGrpSpPr>
            <a:grpSpLocks/>
          </p:cNvGrpSpPr>
          <p:nvPr/>
        </p:nvGrpSpPr>
        <p:grpSpPr bwMode="auto">
          <a:xfrm>
            <a:off x="1651000" y="3674533"/>
            <a:ext cx="6408738" cy="2282825"/>
            <a:chOff x="830" y="1999"/>
            <a:chExt cx="4037" cy="1438"/>
          </a:xfrm>
        </p:grpSpPr>
        <p:sp>
          <p:nvSpPr>
            <p:cNvPr id="7" name="Rectangle 5"/>
            <p:cNvSpPr>
              <a:spLocks noChangeArrowheads="1"/>
            </p:cNvSpPr>
            <p:nvPr/>
          </p:nvSpPr>
          <p:spPr bwMode="auto">
            <a:xfrm>
              <a:off x="830" y="1999"/>
              <a:ext cx="1792" cy="1438"/>
            </a:xfrm>
            <a:prstGeom prst="rect">
              <a:avLst/>
            </a:prstGeom>
            <a:noFill/>
            <a:ln w="9525">
              <a:noFill/>
              <a:miter lim="800000"/>
              <a:headEnd/>
              <a:tailEnd/>
            </a:ln>
          </p:spPr>
          <p:txBody>
            <a:bodyPr wrap="none" lIns="92075" tIns="46038" rIns="92075" bIns="46038">
              <a:prstTxWarp prst="textNoShape">
                <a:avLst/>
              </a:prstTxWarp>
              <a:spAutoFit/>
            </a:bodyPr>
            <a:lstStyle/>
            <a:p>
              <a:r>
                <a:rPr lang="en-US" b="1" baseline="0" dirty="0">
                  <a:solidFill>
                    <a:srgbClr val="008000"/>
                  </a:solidFill>
                  <a:latin typeface="Arial" pitchFamily="-110" charset="0"/>
                </a:rPr>
                <a:t>uppercase letters</a:t>
              </a:r>
            </a:p>
            <a:p>
              <a:r>
                <a:rPr lang="en-US" b="1" baseline="0" dirty="0">
                  <a:solidFill>
                    <a:srgbClr val="008000"/>
                  </a:solidFill>
                  <a:latin typeface="Arial" pitchFamily="-110" charset="0"/>
                </a:rPr>
                <a:t>lowercase letters</a:t>
              </a:r>
            </a:p>
            <a:p>
              <a:r>
                <a:rPr lang="en-US" b="1" baseline="0" dirty="0">
                  <a:solidFill>
                    <a:srgbClr val="008000"/>
                  </a:solidFill>
                  <a:latin typeface="Arial" pitchFamily="-110" charset="0"/>
                </a:rPr>
                <a:t>punctuation</a:t>
              </a:r>
            </a:p>
            <a:p>
              <a:r>
                <a:rPr lang="en-US" b="1" baseline="0" dirty="0">
                  <a:solidFill>
                    <a:srgbClr val="008000"/>
                  </a:solidFill>
                  <a:latin typeface="Arial" pitchFamily="-110" charset="0"/>
                </a:rPr>
                <a:t>digits</a:t>
              </a:r>
            </a:p>
            <a:p>
              <a:r>
                <a:rPr lang="en-US" b="1" baseline="0" dirty="0">
                  <a:solidFill>
                    <a:srgbClr val="008000"/>
                  </a:solidFill>
                  <a:latin typeface="Arial" pitchFamily="-110" charset="0"/>
                </a:rPr>
                <a:t>special symbols</a:t>
              </a:r>
            </a:p>
            <a:p>
              <a:r>
                <a:rPr lang="en-US" b="1" baseline="0" dirty="0">
                  <a:solidFill>
                    <a:srgbClr val="008000"/>
                  </a:solidFill>
                  <a:latin typeface="Arial" pitchFamily="-110" charset="0"/>
                </a:rPr>
                <a:t>control characters</a:t>
              </a:r>
            </a:p>
          </p:txBody>
        </p:sp>
        <p:sp>
          <p:nvSpPr>
            <p:cNvPr id="8" name="Rectangle 6"/>
            <p:cNvSpPr>
              <a:spLocks noChangeArrowheads="1"/>
            </p:cNvSpPr>
            <p:nvPr/>
          </p:nvSpPr>
          <p:spPr bwMode="auto">
            <a:xfrm>
              <a:off x="2736" y="1999"/>
              <a:ext cx="2131" cy="1438"/>
            </a:xfrm>
            <a:prstGeom prst="rect">
              <a:avLst/>
            </a:prstGeom>
            <a:noFill/>
            <a:ln w="9525">
              <a:noFill/>
              <a:miter lim="800000"/>
              <a:headEnd/>
              <a:tailEnd/>
            </a:ln>
          </p:spPr>
          <p:txBody>
            <a:bodyPr wrap="none" lIns="92075" tIns="46038" rIns="92075" bIns="46038">
              <a:prstTxWarp prst="textNoShape">
                <a:avLst/>
              </a:prstTxWarp>
              <a:spAutoFit/>
            </a:bodyPr>
            <a:lstStyle/>
            <a:p>
              <a:r>
                <a:rPr lang="en-US" b="1" baseline="0" dirty="0">
                  <a:solidFill>
                    <a:srgbClr val="008000"/>
                  </a:solidFill>
                  <a:latin typeface="Arial" pitchFamily="-110" charset="0"/>
                </a:rPr>
                <a:t>A, B, C, …</a:t>
              </a:r>
            </a:p>
            <a:p>
              <a:r>
                <a:rPr lang="en-US" b="1" baseline="0" dirty="0">
                  <a:solidFill>
                    <a:srgbClr val="008000"/>
                  </a:solidFill>
                  <a:latin typeface="Arial" pitchFamily="-110" charset="0"/>
                </a:rPr>
                <a:t>a, </a:t>
              </a:r>
              <a:r>
                <a:rPr lang="en-US" b="1" baseline="0" dirty="0" err="1">
                  <a:solidFill>
                    <a:srgbClr val="008000"/>
                  </a:solidFill>
                  <a:latin typeface="Arial" pitchFamily="-110" charset="0"/>
                </a:rPr>
                <a:t>b</a:t>
              </a:r>
              <a:r>
                <a:rPr lang="en-US" b="1" baseline="0" dirty="0">
                  <a:solidFill>
                    <a:srgbClr val="008000"/>
                  </a:solidFill>
                  <a:latin typeface="Arial" pitchFamily="-110" charset="0"/>
                </a:rPr>
                <a:t>, </a:t>
              </a:r>
              <a:r>
                <a:rPr lang="en-US" b="1" baseline="0" dirty="0" err="1">
                  <a:solidFill>
                    <a:srgbClr val="008000"/>
                  </a:solidFill>
                  <a:latin typeface="Arial" pitchFamily="-110" charset="0"/>
                </a:rPr>
                <a:t>c</a:t>
              </a:r>
              <a:r>
                <a:rPr lang="en-US" b="1" baseline="0" dirty="0">
                  <a:solidFill>
                    <a:srgbClr val="008000"/>
                  </a:solidFill>
                  <a:latin typeface="Arial" pitchFamily="-110" charset="0"/>
                </a:rPr>
                <a:t>, …</a:t>
              </a:r>
            </a:p>
            <a:p>
              <a:r>
                <a:rPr lang="en-US" b="1" baseline="0" dirty="0">
                  <a:solidFill>
                    <a:srgbClr val="008000"/>
                  </a:solidFill>
                  <a:latin typeface="Arial" pitchFamily="-110" charset="0"/>
                </a:rPr>
                <a:t>period, semi-colon, …</a:t>
              </a:r>
            </a:p>
            <a:p>
              <a:r>
                <a:rPr lang="en-US" b="1" baseline="0" dirty="0">
                  <a:solidFill>
                    <a:srgbClr val="008000"/>
                  </a:solidFill>
                  <a:latin typeface="Arial" pitchFamily="-110" charset="0"/>
                </a:rPr>
                <a:t>0, 1, 2, …</a:t>
              </a:r>
            </a:p>
            <a:p>
              <a:r>
                <a:rPr lang="en-US" b="1" baseline="0" dirty="0">
                  <a:solidFill>
                    <a:srgbClr val="008000"/>
                  </a:solidFill>
                  <a:latin typeface="Arial" pitchFamily="-110" charset="0"/>
                </a:rPr>
                <a:t>&amp;, |, \, …</a:t>
              </a:r>
            </a:p>
            <a:p>
              <a:r>
                <a:rPr lang="en-US" b="1" baseline="0" dirty="0">
                  <a:solidFill>
                    <a:srgbClr val="008000"/>
                  </a:solidFill>
                  <a:latin typeface="Arial" pitchFamily="-110" charset="0"/>
                </a:rPr>
                <a:t>carriage return, tab,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42</a:t>
            </a:fld>
            <a:endParaRPr lang="en-US" dirty="0"/>
          </a:p>
        </p:txBody>
      </p:sp>
      <p:pic>
        <p:nvPicPr>
          <p:cNvPr id="7" name="Picture 6"/>
          <p:cNvPicPr>
            <a:picLocks noChangeAspect="1"/>
          </p:cNvPicPr>
          <p:nvPr/>
        </p:nvPicPr>
        <p:blipFill>
          <a:blip r:embed="rId3"/>
          <a:stretch>
            <a:fillRect/>
          </a:stretch>
        </p:blipFill>
        <p:spPr>
          <a:xfrm>
            <a:off x="1626326" y="176980"/>
            <a:ext cx="6002382" cy="6431124"/>
          </a:xfrm>
          <a:prstGeom prst="rect">
            <a:avLst/>
          </a:prstGeom>
        </p:spPr>
      </p:pic>
    </p:spTree>
    <p:extLst>
      <p:ext uri="{BB962C8B-B14F-4D97-AF65-F5344CB8AC3E}">
        <p14:creationId xmlns:p14="http://schemas.microsoft.com/office/powerpoint/2010/main" val="528687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 Booleans</a:t>
            </a:r>
          </a:p>
        </p:txBody>
      </p:sp>
      <p:sp>
        <p:nvSpPr>
          <p:cNvPr id="3" name="Content Placeholder 2"/>
          <p:cNvSpPr>
            <a:spLocks noGrp="1"/>
          </p:cNvSpPr>
          <p:nvPr>
            <p:ph idx="1"/>
          </p:nvPr>
        </p:nvSpPr>
        <p:spPr/>
        <p:txBody>
          <a:bodyPr>
            <a:normAutofit fontScale="92500"/>
          </a:bodyPr>
          <a:lstStyle/>
          <a:p>
            <a:pPr>
              <a:spcBef>
                <a:spcPct val="85000"/>
              </a:spcBef>
            </a:pPr>
            <a:r>
              <a:rPr lang="en-US" dirty="0"/>
              <a:t>A </a:t>
            </a:r>
            <a:r>
              <a:rPr lang="en-US" b="1" dirty="0" err="1">
                <a:solidFill>
                  <a:srgbClr val="0000FF"/>
                </a:solidFill>
                <a:latin typeface="Courier New" pitchFamily="-110" charset="0"/>
              </a:rPr>
              <a:t>boolean</a:t>
            </a:r>
            <a:r>
              <a:rPr lang="en-US" dirty="0"/>
              <a:t> value represents a true or false condition.</a:t>
            </a:r>
          </a:p>
          <a:p>
            <a:pPr>
              <a:spcBef>
                <a:spcPct val="85000"/>
              </a:spcBef>
            </a:pPr>
            <a:r>
              <a:rPr lang="en-US" dirty="0"/>
              <a:t>The reserved words </a:t>
            </a:r>
            <a:r>
              <a:rPr lang="en-US" b="1" dirty="0">
                <a:solidFill>
                  <a:srgbClr val="0000FF"/>
                </a:solidFill>
                <a:latin typeface="Courier New" pitchFamily="-110" charset="0"/>
              </a:rPr>
              <a:t>true</a:t>
            </a:r>
            <a:r>
              <a:rPr lang="en-US" dirty="0"/>
              <a:t> and </a:t>
            </a:r>
            <a:r>
              <a:rPr lang="en-US" b="1" dirty="0">
                <a:solidFill>
                  <a:srgbClr val="0000FF"/>
                </a:solidFill>
                <a:latin typeface="Courier New" pitchFamily="-110" charset="0"/>
              </a:rPr>
              <a:t>false</a:t>
            </a:r>
            <a:r>
              <a:rPr lang="en-US" dirty="0"/>
              <a:t> are the only valid values for a </a:t>
            </a:r>
            <a:r>
              <a:rPr lang="en-US" dirty="0" err="1"/>
              <a:t>boolean</a:t>
            </a:r>
            <a:r>
              <a:rPr lang="en-US" dirty="0"/>
              <a:t> type. [Q] Are they strings? </a:t>
            </a:r>
          </a:p>
          <a:p>
            <a:pPr>
              <a:spcBef>
                <a:spcPct val="85000"/>
              </a:spcBef>
              <a:buNone/>
            </a:pPr>
            <a:r>
              <a:rPr lang="en-US" sz="2400" dirty="0">
                <a:latin typeface="Courier New" pitchFamily="-110" charset="0"/>
              </a:rPr>
              <a:t>			</a:t>
            </a:r>
            <a:r>
              <a:rPr lang="en-US" sz="2400" dirty="0" err="1">
                <a:latin typeface="Courier New" pitchFamily="-110" charset="0"/>
              </a:rPr>
              <a:t>boolean</a:t>
            </a:r>
            <a:r>
              <a:rPr lang="en-US" sz="2400" dirty="0">
                <a:latin typeface="Courier New" pitchFamily="-110" charset="0"/>
              </a:rPr>
              <a:t> done = false;</a:t>
            </a:r>
          </a:p>
          <a:p>
            <a:pPr>
              <a:spcBef>
                <a:spcPct val="85000"/>
              </a:spcBef>
              <a:buNone/>
            </a:pPr>
            <a:r>
              <a:rPr lang="en-US" sz="2400" dirty="0">
                <a:latin typeface="Courier New" pitchFamily="-110" charset="0"/>
              </a:rPr>
              <a:t>			</a:t>
            </a:r>
            <a:r>
              <a:rPr lang="en-US" sz="2400" dirty="0" err="1">
                <a:latin typeface="Courier New" pitchFamily="-110" charset="0"/>
              </a:rPr>
              <a:t>boolean</a:t>
            </a:r>
            <a:r>
              <a:rPr lang="en-US" sz="2400" dirty="0">
                <a:latin typeface="Courier New" pitchFamily="-110" charset="0"/>
              </a:rPr>
              <a:t> done = "false";  // [Q] ???</a:t>
            </a:r>
            <a:endParaRPr lang="en-US" sz="2400" b="1" dirty="0">
              <a:solidFill>
                <a:srgbClr val="FF0000"/>
              </a:solidFill>
            </a:endParaRPr>
          </a:p>
          <a:p>
            <a:pPr>
              <a:spcBef>
                <a:spcPct val="85000"/>
              </a:spcBef>
            </a:pPr>
            <a:r>
              <a:rPr lang="en-US" dirty="0"/>
              <a:t>A </a:t>
            </a:r>
            <a:r>
              <a:rPr lang="en-US" dirty="0" err="1">
                <a:latin typeface="Courier New" pitchFamily="-110" charset="0"/>
              </a:rPr>
              <a:t>boolean</a:t>
            </a:r>
            <a:r>
              <a:rPr lang="en-US" dirty="0"/>
              <a:t> variable can also be used to represent any two states, such as a light bulb being on or off.</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Intermediate Summary</a:t>
            </a:r>
          </a:p>
        </p:txBody>
      </p:sp>
      <p:sp>
        <p:nvSpPr>
          <p:cNvPr id="3" name="Content Placeholder 2"/>
          <p:cNvSpPr>
            <a:spLocks noGrp="1"/>
          </p:cNvSpPr>
          <p:nvPr>
            <p:ph idx="1"/>
          </p:nvPr>
        </p:nvSpPr>
        <p:spPr/>
        <p:txBody>
          <a:bodyPr>
            <a:normAutofit/>
          </a:bodyPr>
          <a:lstStyle/>
          <a:p>
            <a:pPr>
              <a:spcBef>
                <a:spcPct val="70000"/>
              </a:spcBef>
            </a:pPr>
            <a:r>
              <a:rPr lang="en-US" sz="2800" dirty="0"/>
              <a:t>List all the data types with their corresponding Java identifiers and example values.</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44</a:t>
            </a:fld>
            <a:endParaRPr lang="en-US" dirty="0"/>
          </a:p>
        </p:txBody>
      </p:sp>
    </p:spTree>
    <p:extLst>
      <p:ext uri="{BB962C8B-B14F-4D97-AF65-F5344CB8AC3E}">
        <p14:creationId xmlns:p14="http://schemas.microsoft.com/office/powerpoint/2010/main" val="3194518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Character strings</a:t>
            </a:r>
          </a:p>
          <a:p>
            <a:pPr marL="514350" indent="-514350">
              <a:buFont typeface="+mj-lt"/>
              <a:buAutoNum type="arabicPeriod"/>
            </a:pPr>
            <a:r>
              <a:rPr lang="en-US" dirty="0">
                <a:solidFill>
                  <a:schemeClr val="bg1">
                    <a:lumMod val="50000"/>
                  </a:schemeClr>
                </a:solidFill>
              </a:rPr>
              <a:t>Variables and assignment</a:t>
            </a:r>
          </a:p>
          <a:p>
            <a:pPr marL="514350" indent="-514350">
              <a:buFont typeface="+mj-lt"/>
              <a:buAutoNum type="arabicPeriod"/>
            </a:pPr>
            <a:r>
              <a:rPr lang="en-US" dirty="0">
                <a:solidFill>
                  <a:schemeClr val="bg1">
                    <a:lumMod val="50000"/>
                  </a:schemeClr>
                </a:solidFill>
              </a:rPr>
              <a:t>Primitive data types</a:t>
            </a:r>
          </a:p>
          <a:p>
            <a:pPr marL="514350" indent="-514350">
              <a:buFont typeface="+mj-lt"/>
              <a:buAutoNum type="arabicPeriod"/>
            </a:pPr>
            <a:r>
              <a:rPr lang="en-US" dirty="0"/>
              <a:t>Expressions</a:t>
            </a:r>
          </a:p>
          <a:p>
            <a:pPr marL="514350" indent="-514350">
              <a:buFont typeface="+mj-lt"/>
              <a:buAutoNum type="arabicPeriod"/>
            </a:pPr>
            <a:r>
              <a:rPr lang="en-US" dirty="0">
                <a:solidFill>
                  <a:schemeClr val="bg1">
                    <a:lumMod val="50000"/>
                  </a:schemeClr>
                </a:solidFill>
              </a:rPr>
              <a:t>Data conversion</a:t>
            </a:r>
          </a:p>
          <a:p>
            <a:pPr marL="514350" indent="-514350">
              <a:buFont typeface="+mj-lt"/>
              <a:buAutoNum type="arabicPeriod"/>
            </a:pPr>
            <a:r>
              <a:rPr lang="en-US" dirty="0">
                <a:solidFill>
                  <a:schemeClr val="bg1">
                    <a:lumMod val="50000"/>
                  </a:schemeClr>
                </a:solidFill>
              </a:rPr>
              <a:t>Reading input data</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45</a:t>
            </a:fld>
            <a:endParaRPr lang="en-US" dirty="0"/>
          </a:p>
        </p:txBody>
      </p:sp>
    </p:spTree>
    <p:extLst>
      <p:ext uri="{BB962C8B-B14F-4D97-AF65-F5344CB8AC3E}">
        <p14:creationId xmlns:p14="http://schemas.microsoft.com/office/powerpoint/2010/main" val="3934148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Expressions</a:t>
            </a:r>
          </a:p>
        </p:txBody>
      </p:sp>
      <p:sp>
        <p:nvSpPr>
          <p:cNvPr id="3" name="Content Placeholder 2"/>
          <p:cNvSpPr>
            <a:spLocks noGrp="1"/>
          </p:cNvSpPr>
          <p:nvPr>
            <p:ph idx="1"/>
          </p:nvPr>
        </p:nvSpPr>
        <p:spPr/>
        <p:txBody>
          <a:bodyPr>
            <a:normAutofit/>
          </a:bodyPr>
          <a:lstStyle/>
          <a:p>
            <a:pPr>
              <a:lnSpc>
                <a:spcPct val="80000"/>
              </a:lnSpc>
            </a:pPr>
            <a:r>
              <a:rPr lang="en-US" dirty="0"/>
              <a:t>An </a:t>
            </a:r>
            <a:r>
              <a:rPr lang="en-US" i="1" dirty="0">
                <a:solidFill>
                  <a:srgbClr val="0000FF"/>
                </a:solidFill>
              </a:rPr>
              <a:t>expression</a:t>
            </a:r>
            <a:r>
              <a:rPr lang="en-US" dirty="0"/>
              <a:t> is a combination of one or more operators and operands.</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 Arithmetic Operators</a:t>
            </a:r>
          </a:p>
        </p:txBody>
      </p:sp>
      <p:sp>
        <p:nvSpPr>
          <p:cNvPr id="3" name="Content Placeholder 2"/>
          <p:cNvSpPr>
            <a:spLocks noGrp="1"/>
          </p:cNvSpPr>
          <p:nvPr>
            <p:ph idx="1"/>
          </p:nvPr>
        </p:nvSpPr>
        <p:spPr/>
        <p:txBody>
          <a:bodyPr>
            <a:normAutofit fontScale="92500" lnSpcReduction="20000"/>
          </a:bodyPr>
          <a:lstStyle/>
          <a:p>
            <a:pPr>
              <a:lnSpc>
                <a:spcPct val="80000"/>
              </a:lnSpc>
              <a:spcAft>
                <a:spcPts val="1800"/>
              </a:spcAft>
            </a:pPr>
            <a:r>
              <a:rPr lang="en-US" i="1" dirty="0">
                <a:solidFill>
                  <a:srgbClr val="0000FF"/>
                </a:solidFill>
              </a:rPr>
              <a:t>Arithmetic expressions</a:t>
            </a:r>
            <a:r>
              <a:rPr lang="en-US" dirty="0">
                <a:solidFill>
                  <a:srgbClr val="0000FF"/>
                </a:solidFill>
              </a:rPr>
              <a:t> </a:t>
            </a:r>
            <a:r>
              <a:rPr lang="en-US" dirty="0"/>
              <a:t>compute numeric results and make use of the arithmetic operators.</a:t>
            </a:r>
          </a:p>
          <a:p>
            <a:pPr lvl="1">
              <a:lnSpc>
                <a:spcPct val="80000"/>
              </a:lnSpc>
            </a:pPr>
            <a:r>
              <a:rPr lang="en-US" dirty="0"/>
              <a:t>Addition			</a:t>
            </a:r>
            <a:r>
              <a:rPr lang="en-US" dirty="0">
                <a:latin typeface="Courier New"/>
                <a:cs typeface="Courier New"/>
              </a:rPr>
              <a:t>+</a:t>
            </a:r>
          </a:p>
          <a:p>
            <a:pPr lvl="1">
              <a:lnSpc>
                <a:spcPct val="80000"/>
              </a:lnSpc>
            </a:pPr>
            <a:r>
              <a:rPr lang="en-US" dirty="0"/>
              <a:t>Subtraction		</a:t>
            </a:r>
            <a:r>
              <a:rPr lang="en-US" dirty="0">
                <a:latin typeface="Courier New"/>
                <a:cs typeface="Courier New"/>
              </a:rPr>
              <a:t>-</a:t>
            </a:r>
          </a:p>
          <a:p>
            <a:pPr lvl="1">
              <a:lnSpc>
                <a:spcPct val="80000"/>
              </a:lnSpc>
            </a:pPr>
            <a:r>
              <a:rPr lang="en-US" dirty="0"/>
              <a:t>Multiplication		</a:t>
            </a:r>
            <a:r>
              <a:rPr lang="en-US" dirty="0">
                <a:latin typeface="Courier New"/>
                <a:cs typeface="Courier New"/>
              </a:rPr>
              <a:t>*</a:t>
            </a:r>
          </a:p>
          <a:p>
            <a:pPr lvl="1">
              <a:lnSpc>
                <a:spcPct val="80000"/>
              </a:lnSpc>
            </a:pPr>
            <a:r>
              <a:rPr lang="en-US" dirty="0"/>
              <a:t>Division				</a:t>
            </a:r>
            <a:r>
              <a:rPr lang="en-US" dirty="0">
                <a:latin typeface="Courier New"/>
                <a:cs typeface="Courier New"/>
              </a:rPr>
              <a:t>/</a:t>
            </a:r>
          </a:p>
          <a:p>
            <a:pPr lvl="1">
              <a:lnSpc>
                <a:spcPct val="80000"/>
              </a:lnSpc>
            </a:pPr>
            <a:r>
              <a:rPr lang="en-US" dirty="0"/>
              <a:t>Remainder			</a:t>
            </a:r>
            <a:r>
              <a:rPr lang="en-US" dirty="0">
                <a:latin typeface="Courier New"/>
                <a:cs typeface="Courier New"/>
              </a:rPr>
              <a:t>%</a:t>
            </a:r>
          </a:p>
          <a:p>
            <a:pPr>
              <a:lnSpc>
                <a:spcPct val="80000"/>
              </a:lnSpc>
            </a:pPr>
            <a:endParaRPr lang="en-US" dirty="0"/>
          </a:p>
          <a:p>
            <a:pPr marL="0" indent="0">
              <a:lnSpc>
                <a:spcPct val="80000"/>
              </a:lnSpc>
              <a:buNone/>
            </a:pPr>
            <a:r>
              <a:rPr lang="en-US" sz="2600" dirty="0"/>
              <a:t>		double kilometers = 1.6 miles;  // No good</a:t>
            </a:r>
          </a:p>
          <a:p>
            <a:pPr marL="0" indent="0">
              <a:lnSpc>
                <a:spcPct val="80000"/>
              </a:lnSpc>
              <a:buNone/>
            </a:pPr>
            <a:r>
              <a:rPr lang="en-US" sz="2600" dirty="0"/>
              <a:t>		double kilometers = 1.6 * miles;  // Good; [Q] What is miles?</a:t>
            </a:r>
          </a:p>
          <a:p>
            <a:pPr>
              <a:lnSpc>
                <a:spcPct val="80000"/>
              </a:lnSpc>
            </a:pPr>
            <a:endParaRPr lang="en-US" dirty="0"/>
          </a:p>
          <a:p>
            <a:pPr>
              <a:lnSpc>
                <a:spcPct val="80000"/>
              </a:lnSpc>
            </a:pPr>
            <a:r>
              <a:rPr lang="en-US" dirty="0">
                <a:solidFill>
                  <a:srgbClr val="7030A0"/>
                </a:solidFill>
              </a:rPr>
              <a:t>If either or both operands used by an arithmetic operator are floating point, then the result is a floating point.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47</a:t>
            </a:fld>
            <a:endParaRPr lang="en-US" dirty="0"/>
          </a:p>
        </p:txBody>
      </p:sp>
    </p:spTree>
    <p:extLst>
      <p:ext uri="{BB962C8B-B14F-4D97-AF65-F5344CB8AC3E}">
        <p14:creationId xmlns:p14="http://schemas.microsoft.com/office/powerpoint/2010/main" val="2446817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and Remainder</a:t>
            </a:r>
          </a:p>
        </p:txBody>
      </p:sp>
      <p:sp>
        <p:nvSpPr>
          <p:cNvPr id="3" name="Content Placeholder 2"/>
          <p:cNvSpPr>
            <a:spLocks noGrp="1"/>
          </p:cNvSpPr>
          <p:nvPr>
            <p:ph idx="1"/>
          </p:nvPr>
        </p:nvSpPr>
        <p:spPr/>
        <p:txBody>
          <a:bodyPr>
            <a:normAutofit/>
          </a:bodyPr>
          <a:lstStyle/>
          <a:p>
            <a:pPr>
              <a:spcAft>
                <a:spcPts val="1200"/>
              </a:spcAft>
            </a:pPr>
            <a:r>
              <a:rPr lang="en-US" sz="2800" dirty="0">
                <a:solidFill>
                  <a:srgbClr val="0000FF"/>
                </a:solidFill>
              </a:rPr>
              <a:t>If </a:t>
            </a:r>
            <a:r>
              <a:rPr lang="en-US" sz="2800" u="sng" dirty="0">
                <a:solidFill>
                  <a:srgbClr val="0000FF"/>
                </a:solidFill>
              </a:rPr>
              <a:t>both</a:t>
            </a:r>
            <a:r>
              <a:rPr lang="en-US" sz="2800" dirty="0">
                <a:solidFill>
                  <a:srgbClr val="0000FF"/>
                </a:solidFill>
              </a:rPr>
              <a:t> operands to the division operator (</a:t>
            </a:r>
            <a:r>
              <a:rPr lang="en-US" sz="2800" b="1" dirty="0">
                <a:solidFill>
                  <a:srgbClr val="0000FF"/>
                </a:solidFill>
                <a:latin typeface="Courier New" pitchFamily="-110" charset="0"/>
              </a:rPr>
              <a:t>/</a:t>
            </a:r>
            <a:r>
              <a:rPr lang="en-US" sz="2800" dirty="0">
                <a:solidFill>
                  <a:srgbClr val="0000FF"/>
                </a:solidFill>
              </a:rPr>
              <a:t>) are </a:t>
            </a:r>
            <a:r>
              <a:rPr lang="en-US" sz="2800" u="sng" dirty="0">
                <a:solidFill>
                  <a:srgbClr val="0000FF"/>
                </a:solidFill>
              </a:rPr>
              <a:t>integers</a:t>
            </a:r>
            <a:r>
              <a:rPr lang="en-US" sz="2800" dirty="0">
                <a:solidFill>
                  <a:srgbClr val="0000FF"/>
                </a:solidFill>
              </a:rPr>
              <a:t>, the result is an integer (the fractional part is discarded).</a:t>
            </a:r>
          </a:p>
          <a:p>
            <a:endParaRPr lang="en-US" sz="2800" dirty="0"/>
          </a:p>
          <a:p>
            <a:endParaRPr lang="en-US" sz="2800" dirty="0"/>
          </a:p>
          <a:p>
            <a:r>
              <a:rPr lang="en-US" sz="2800" dirty="0"/>
              <a:t>The remainder operator (</a:t>
            </a:r>
            <a:r>
              <a:rPr lang="en-US" sz="2800" b="1" dirty="0">
                <a:solidFill>
                  <a:srgbClr val="0000FF"/>
                </a:solidFill>
              </a:rPr>
              <a:t>%</a:t>
            </a:r>
            <a:r>
              <a:rPr lang="en-US" sz="2800" dirty="0"/>
              <a:t>) returns the remainder after dividing the second operand into the first. </a:t>
            </a:r>
            <a:r>
              <a:rPr lang="en-US" sz="2800" u="sng" dirty="0"/>
              <a:t>Usually, this operator is used for non-negative integers.</a:t>
            </a:r>
          </a:p>
          <a:p>
            <a:endParaRPr lang="en-US" sz="2800" dirty="0"/>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48</a:t>
            </a:fld>
            <a:endParaRPr lang="en-US" dirty="0"/>
          </a:p>
        </p:txBody>
      </p:sp>
      <p:sp>
        <p:nvSpPr>
          <p:cNvPr id="6" name="Text Box 5"/>
          <p:cNvSpPr txBox="1">
            <a:spLocks noChangeArrowheads="1"/>
          </p:cNvSpPr>
          <p:nvPr/>
        </p:nvSpPr>
        <p:spPr bwMode="auto">
          <a:xfrm>
            <a:off x="2531537" y="2633141"/>
            <a:ext cx="2811463" cy="396875"/>
          </a:xfrm>
          <a:prstGeom prst="rect">
            <a:avLst/>
          </a:prstGeom>
          <a:noFill/>
          <a:ln w="12700">
            <a:noFill/>
            <a:miter lim="800000"/>
            <a:headEnd type="none" w="sm" len="sm"/>
            <a:tailEnd type="none" w="sm" len="sm"/>
          </a:ln>
        </p:spPr>
        <p:txBody>
          <a:bodyPr wrap="none" anchorCtr="1">
            <a:prstTxWarp prst="textNoShape">
              <a:avLst/>
            </a:prstTxWarp>
            <a:spAutoFit/>
          </a:bodyPr>
          <a:lstStyle/>
          <a:p>
            <a:pPr algn="ctr"/>
            <a:r>
              <a:rPr lang="en-US" sz="2000" b="1" baseline="0" dirty="0">
                <a:latin typeface="Courier New" pitchFamily="-110" charset="0"/>
              </a:rPr>
              <a:t>14 / 3</a:t>
            </a:r>
            <a:r>
              <a:rPr lang="en-US" sz="2000" b="1" baseline="0" dirty="0">
                <a:latin typeface="Arial" pitchFamily="-110" charset="0"/>
              </a:rPr>
              <a:t>             </a:t>
            </a:r>
            <a:r>
              <a:rPr lang="en-US" sz="2000" b="1" baseline="0" dirty="0">
                <a:solidFill>
                  <a:srgbClr val="008000"/>
                </a:solidFill>
                <a:latin typeface="Arial" pitchFamily="-110" charset="0"/>
              </a:rPr>
              <a:t>equals</a:t>
            </a:r>
            <a:endParaRPr lang="en-US" baseline="0" dirty="0">
              <a:solidFill>
                <a:srgbClr val="008000"/>
              </a:solidFill>
              <a:latin typeface="Arial" pitchFamily="-110" charset="0"/>
            </a:endParaRPr>
          </a:p>
        </p:txBody>
      </p:sp>
      <p:sp>
        <p:nvSpPr>
          <p:cNvPr id="7" name="Text Box 6"/>
          <p:cNvSpPr txBox="1">
            <a:spLocks noChangeArrowheads="1"/>
          </p:cNvSpPr>
          <p:nvPr/>
        </p:nvSpPr>
        <p:spPr bwMode="auto">
          <a:xfrm>
            <a:off x="2534712" y="3044303"/>
            <a:ext cx="2811463" cy="396875"/>
          </a:xfrm>
          <a:prstGeom prst="rect">
            <a:avLst/>
          </a:prstGeom>
          <a:noFill/>
          <a:ln w="12700">
            <a:noFill/>
            <a:miter lim="800000"/>
            <a:headEnd type="none" w="sm" len="sm"/>
            <a:tailEnd type="none" w="sm" len="sm"/>
          </a:ln>
        </p:spPr>
        <p:txBody>
          <a:bodyPr wrap="none" anchorCtr="1">
            <a:prstTxWarp prst="textNoShape">
              <a:avLst/>
            </a:prstTxWarp>
            <a:spAutoFit/>
          </a:bodyPr>
          <a:lstStyle/>
          <a:p>
            <a:pPr algn="ctr"/>
            <a:r>
              <a:rPr lang="en-US" sz="2000" b="1" baseline="0" dirty="0">
                <a:latin typeface="Courier New" pitchFamily="-110" charset="0"/>
              </a:rPr>
              <a:t>8 / 12</a:t>
            </a:r>
            <a:r>
              <a:rPr lang="en-US" sz="2000" b="1" baseline="0" dirty="0">
                <a:latin typeface="Arial" pitchFamily="-110" charset="0"/>
              </a:rPr>
              <a:t>             </a:t>
            </a:r>
            <a:r>
              <a:rPr lang="en-US" sz="2000" b="1" baseline="0" dirty="0">
                <a:solidFill>
                  <a:srgbClr val="008000"/>
                </a:solidFill>
                <a:latin typeface="Arial" pitchFamily="-110" charset="0"/>
              </a:rPr>
              <a:t>equals</a:t>
            </a:r>
            <a:endParaRPr lang="en-US" baseline="0" dirty="0">
              <a:solidFill>
                <a:srgbClr val="008000"/>
              </a:solidFill>
              <a:latin typeface="Arial" pitchFamily="-110" charset="0"/>
            </a:endParaRPr>
          </a:p>
        </p:txBody>
      </p:sp>
      <p:sp>
        <p:nvSpPr>
          <p:cNvPr id="8" name="Text Box 7"/>
          <p:cNvSpPr txBox="1">
            <a:spLocks noChangeArrowheads="1"/>
          </p:cNvSpPr>
          <p:nvPr/>
        </p:nvSpPr>
        <p:spPr bwMode="auto">
          <a:xfrm>
            <a:off x="6057900" y="2628318"/>
            <a:ext cx="2339102" cy="400110"/>
          </a:xfrm>
          <a:prstGeom prst="rect">
            <a:avLst/>
          </a:prstGeom>
          <a:noFill/>
          <a:ln w="12700">
            <a:noFill/>
            <a:miter lim="800000"/>
            <a:headEnd type="none" w="sm" len="sm"/>
            <a:tailEnd type="none" w="sm" len="sm"/>
          </a:ln>
        </p:spPr>
        <p:txBody>
          <a:bodyPr wrap="none" anchorCtr="1">
            <a:prstTxWarp prst="textNoShape">
              <a:avLst/>
            </a:prstTxWarp>
            <a:spAutoFit/>
          </a:bodyPr>
          <a:lstStyle/>
          <a:p>
            <a:r>
              <a:rPr lang="en-US" sz="2000" b="1" baseline="0" dirty="0">
                <a:latin typeface="Courier New" pitchFamily="-110" charset="0"/>
              </a:rPr>
              <a:t>4, not 4.6666…</a:t>
            </a:r>
            <a:endParaRPr lang="en-US" baseline="0" dirty="0">
              <a:latin typeface="Arial" pitchFamily="-110" charset="0"/>
            </a:endParaRPr>
          </a:p>
        </p:txBody>
      </p:sp>
      <p:sp>
        <p:nvSpPr>
          <p:cNvPr id="9" name="Text Box 8"/>
          <p:cNvSpPr txBox="1">
            <a:spLocks noChangeArrowheads="1"/>
          </p:cNvSpPr>
          <p:nvPr/>
        </p:nvSpPr>
        <p:spPr bwMode="auto">
          <a:xfrm>
            <a:off x="6074837" y="3044303"/>
            <a:ext cx="1877437" cy="400110"/>
          </a:xfrm>
          <a:prstGeom prst="rect">
            <a:avLst/>
          </a:prstGeom>
          <a:noFill/>
          <a:ln w="12700">
            <a:noFill/>
            <a:miter lim="800000"/>
            <a:headEnd type="none" w="sm" len="sm"/>
            <a:tailEnd type="none" w="sm" len="sm"/>
          </a:ln>
        </p:spPr>
        <p:txBody>
          <a:bodyPr wrap="none" anchorCtr="1">
            <a:prstTxWarp prst="textNoShape">
              <a:avLst/>
            </a:prstTxWarp>
            <a:spAutoFit/>
          </a:bodyPr>
          <a:lstStyle/>
          <a:p>
            <a:r>
              <a:rPr lang="en-US" sz="2000" b="1" baseline="0" dirty="0">
                <a:latin typeface="Courier New" pitchFamily="-110" charset="0"/>
              </a:rPr>
              <a:t>0, not 0.6…</a:t>
            </a:r>
            <a:endParaRPr lang="en-US" baseline="0" dirty="0">
              <a:latin typeface="Arial" pitchFamily="-110" charset="0"/>
            </a:endParaRPr>
          </a:p>
        </p:txBody>
      </p:sp>
      <p:sp>
        <p:nvSpPr>
          <p:cNvPr id="10" name="Text Box 9"/>
          <p:cNvSpPr txBox="1">
            <a:spLocks noChangeArrowheads="1"/>
          </p:cNvSpPr>
          <p:nvPr/>
        </p:nvSpPr>
        <p:spPr bwMode="auto">
          <a:xfrm>
            <a:off x="2509116" y="5330765"/>
            <a:ext cx="2811463" cy="396875"/>
          </a:xfrm>
          <a:prstGeom prst="rect">
            <a:avLst/>
          </a:prstGeom>
          <a:noFill/>
          <a:ln w="12700">
            <a:noFill/>
            <a:miter lim="800000"/>
            <a:headEnd type="none" w="sm" len="sm"/>
            <a:tailEnd type="none" w="sm" len="sm"/>
          </a:ln>
        </p:spPr>
        <p:txBody>
          <a:bodyPr wrap="none" anchorCtr="1">
            <a:prstTxWarp prst="textNoShape">
              <a:avLst/>
            </a:prstTxWarp>
            <a:spAutoFit/>
          </a:bodyPr>
          <a:lstStyle/>
          <a:p>
            <a:pPr algn="ctr"/>
            <a:r>
              <a:rPr lang="en-US" sz="2000" b="1" baseline="0" dirty="0">
                <a:latin typeface="Courier New" pitchFamily="-110" charset="0"/>
              </a:rPr>
              <a:t>14 % 3</a:t>
            </a:r>
            <a:r>
              <a:rPr lang="en-US" sz="2000" b="1" baseline="0" dirty="0">
                <a:latin typeface="Arial" pitchFamily="-110" charset="0"/>
              </a:rPr>
              <a:t>             </a:t>
            </a:r>
            <a:r>
              <a:rPr lang="en-US" sz="2000" b="1" baseline="0" dirty="0">
                <a:solidFill>
                  <a:srgbClr val="008000"/>
                </a:solidFill>
                <a:latin typeface="Arial" pitchFamily="-110" charset="0"/>
              </a:rPr>
              <a:t>equals</a:t>
            </a:r>
            <a:endParaRPr lang="en-US" baseline="0" dirty="0">
              <a:solidFill>
                <a:srgbClr val="008000"/>
              </a:solidFill>
              <a:latin typeface="Arial" pitchFamily="-110" charset="0"/>
            </a:endParaRPr>
          </a:p>
        </p:txBody>
      </p:sp>
      <p:sp>
        <p:nvSpPr>
          <p:cNvPr id="11" name="Text Box 10"/>
          <p:cNvSpPr txBox="1">
            <a:spLocks noChangeArrowheads="1"/>
          </p:cNvSpPr>
          <p:nvPr/>
        </p:nvSpPr>
        <p:spPr bwMode="auto">
          <a:xfrm>
            <a:off x="2504689" y="5638800"/>
            <a:ext cx="2837636" cy="707886"/>
          </a:xfrm>
          <a:prstGeom prst="rect">
            <a:avLst/>
          </a:prstGeom>
          <a:noFill/>
          <a:ln w="12700">
            <a:noFill/>
            <a:miter lim="800000"/>
            <a:headEnd type="none" w="sm" len="sm"/>
            <a:tailEnd type="none" w="sm" len="sm"/>
          </a:ln>
        </p:spPr>
        <p:txBody>
          <a:bodyPr wrap="none" anchorCtr="1">
            <a:prstTxWarp prst="textNoShape">
              <a:avLst/>
            </a:prstTxWarp>
            <a:spAutoFit/>
          </a:bodyPr>
          <a:lstStyle/>
          <a:p>
            <a:r>
              <a:rPr lang="en-US" sz="2000" b="1" baseline="0" dirty="0">
                <a:latin typeface="Courier New" pitchFamily="-110" charset="0"/>
              </a:rPr>
              <a:t>8 % 12</a:t>
            </a:r>
            <a:r>
              <a:rPr lang="en-US" sz="2000" b="1" baseline="0" dirty="0">
                <a:latin typeface="Arial" pitchFamily="-110" charset="0"/>
              </a:rPr>
              <a:t>             </a:t>
            </a:r>
            <a:r>
              <a:rPr lang="en-US" sz="2000" b="1" baseline="0" dirty="0">
                <a:solidFill>
                  <a:srgbClr val="008000"/>
                </a:solidFill>
                <a:latin typeface="Arial" pitchFamily="-110" charset="0"/>
              </a:rPr>
              <a:t>equals</a:t>
            </a:r>
            <a:endParaRPr lang="en-US" dirty="0">
              <a:solidFill>
                <a:srgbClr val="008000"/>
              </a:solidFill>
              <a:latin typeface="Arial" pitchFamily="-110" charset="0"/>
            </a:endParaRPr>
          </a:p>
          <a:p>
            <a:r>
              <a:rPr lang="en-US" sz="2000" b="1" baseline="0" dirty="0">
                <a:latin typeface="Courier New" panose="02070309020205020404" pitchFamily="49" charset="0"/>
                <a:cs typeface="Courier New" panose="02070309020205020404" pitchFamily="49" charset="0"/>
              </a:rPr>
              <a:t>8.5</a:t>
            </a:r>
            <a:r>
              <a:rPr lang="en-US" sz="2000" b="1" dirty="0">
                <a:latin typeface="Courier New" panose="02070309020205020404" pitchFamily="49" charset="0"/>
                <a:cs typeface="Courier New" panose="02070309020205020404" pitchFamily="49" charset="0"/>
              </a:rPr>
              <a:t> % 12</a:t>
            </a:r>
            <a:r>
              <a:rPr lang="en-US" sz="2000" dirty="0">
                <a:latin typeface="Arial" pitchFamily="-110" charset="0"/>
              </a:rPr>
              <a:t>		</a:t>
            </a:r>
            <a:r>
              <a:rPr lang="en-US" sz="2000" b="1" dirty="0">
                <a:solidFill>
                  <a:srgbClr val="008000"/>
                </a:solidFill>
                <a:latin typeface="Arial" pitchFamily="-110" charset="0"/>
              </a:rPr>
              <a:t>equals</a:t>
            </a:r>
            <a:endParaRPr lang="en-US" sz="2000" b="1" baseline="0" dirty="0">
              <a:latin typeface="Arial" pitchFamily="-110" charset="0"/>
            </a:endParaRPr>
          </a:p>
        </p:txBody>
      </p:sp>
      <p:sp>
        <p:nvSpPr>
          <p:cNvPr id="12" name="Text Box 11"/>
          <p:cNvSpPr txBox="1">
            <a:spLocks noChangeArrowheads="1"/>
          </p:cNvSpPr>
          <p:nvPr/>
        </p:nvSpPr>
        <p:spPr bwMode="auto">
          <a:xfrm>
            <a:off x="6052416" y="5330765"/>
            <a:ext cx="336550" cy="396875"/>
          </a:xfrm>
          <a:prstGeom prst="rect">
            <a:avLst/>
          </a:prstGeom>
          <a:noFill/>
          <a:ln w="12700">
            <a:noFill/>
            <a:miter lim="800000"/>
            <a:headEnd type="none" w="sm" len="sm"/>
            <a:tailEnd type="none" w="sm" len="sm"/>
          </a:ln>
        </p:spPr>
        <p:txBody>
          <a:bodyPr wrap="none" anchorCtr="1">
            <a:prstTxWarp prst="textNoShape">
              <a:avLst/>
            </a:prstTxWarp>
            <a:spAutoFit/>
          </a:bodyPr>
          <a:lstStyle/>
          <a:p>
            <a:pPr algn="ctr"/>
            <a:r>
              <a:rPr lang="en-US" sz="2000" b="1" baseline="0" dirty="0">
                <a:latin typeface="Courier New" pitchFamily="-110" charset="0"/>
              </a:rPr>
              <a:t>2</a:t>
            </a:r>
            <a:endParaRPr lang="en-US" baseline="0" dirty="0">
              <a:latin typeface="Arial" pitchFamily="-110" charset="0"/>
            </a:endParaRPr>
          </a:p>
        </p:txBody>
      </p:sp>
      <p:sp>
        <p:nvSpPr>
          <p:cNvPr id="13" name="Text Box 12"/>
          <p:cNvSpPr txBox="1">
            <a:spLocks noChangeArrowheads="1"/>
          </p:cNvSpPr>
          <p:nvPr/>
        </p:nvSpPr>
        <p:spPr bwMode="auto">
          <a:xfrm>
            <a:off x="6042025" y="5638800"/>
            <a:ext cx="336550" cy="396875"/>
          </a:xfrm>
          <a:prstGeom prst="rect">
            <a:avLst/>
          </a:prstGeom>
          <a:noFill/>
          <a:ln w="12700">
            <a:noFill/>
            <a:miter lim="800000"/>
            <a:headEnd type="none" w="sm" len="sm"/>
            <a:tailEnd type="none" w="sm" len="sm"/>
          </a:ln>
        </p:spPr>
        <p:txBody>
          <a:bodyPr wrap="none" anchorCtr="1">
            <a:prstTxWarp prst="textNoShape">
              <a:avLst/>
            </a:prstTxWarp>
            <a:spAutoFit/>
          </a:bodyPr>
          <a:lstStyle/>
          <a:p>
            <a:pPr algn="ctr"/>
            <a:r>
              <a:rPr lang="en-US" sz="2000" b="1" baseline="0">
                <a:latin typeface="Courier New" pitchFamily="-110" charset="0"/>
              </a:rPr>
              <a:t>8</a:t>
            </a:r>
            <a:endParaRPr lang="en-US" baseline="0">
              <a:latin typeface="Arial" pitchFamily="-110" charset="0"/>
            </a:endParaRPr>
          </a:p>
        </p:txBody>
      </p:sp>
      <p:sp>
        <p:nvSpPr>
          <p:cNvPr id="14" name="Text Box 12"/>
          <p:cNvSpPr txBox="1">
            <a:spLocks noChangeArrowheads="1"/>
          </p:cNvSpPr>
          <p:nvPr/>
        </p:nvSpPr>
        <p:spPr bwMode="auto">
          <a:xfrm>
            <a:off x="6047509" y="5943600"/>
            <a:ext cx="646331" cy="400110"/>
          </a:xfrm>
          <a:prstGeom prst="rect">
            <a:avLst/>
          </a:prstGeom>
          <a:noFill/>
          <a:ln w="12700">
            <a:noFill/>
            <a:miter lim="800000"/>
            <a:headEnd type="none" w="sm" len="sm"/>
            <a:tailEnd type="none" w="sm" len="sm"/>
          </a:ln>
        </p:spPr>
        <p:txBody>
          <a:bodyPr wrap="none" anchorCtr="1">
            <a:prstTxWarp prst="textNoShape">
              <a:avLst/>
            </a:prstTxWarp>
            <a:spAutoFit/>
          </a:bodyPr>
          <a:lstStyle/>
          <a:p>
            <a:r>
              <a:rPr lang="en-US" sz="2000" b="1" baseline="0" dirty="0">
                <a:latin typeface="Courier New" pitchFamily="-110" charset="0"/>
              </a:rPr>
              <a:t>8.5</a:t>
            </a:r>
            <a:endParaRPr lang="en-US" baseline="0" dirty="0">
              <a:latin typeface="Arial" pitchFamily="-110" charset="0"/>
            </a:endParaRPr>
          </a:p>
        </p:txBody>
      </p:sp>
      <p:sp>
        <p:nvSpPr>
          <p:cNvPr id="15" name="Text Box 6"/>
          <p:cNvSpPr txBox="1">
            <a:spLocks noChangeArrowheads="1"/>
          </p:cNvSpPr>
          <p:nvPr/>
        </p:nvSpPr>
        <p:spPr bwMode="auto">
          <a:xfrm>
            <a:off x="2515244" y="3363243"/>
            <a:ext cx="2844048" cy="400110"/>
          </a:xfrm>
          <a:prstGeom prst="rect">
            <a:avLst/>
          </a:prstGeom>
          <a:noFill/>
          <a:ln w="12700">
            <a:noFill/>
            <a:miter lim="800000"/>
            <a:headEnd type="none" w="sm" len="sm"/>
            <a:tailEnd type="none" w="sm" len="sm"/>
          </a:ln>
        </p:spPr>
        <p:txBody>
          <a:bodyPr wrap="none" anchorCtr="1">
            <a:prstTxWarp prst="textNoShape">
              <a:avLst/>
            </a:prstTxWarp>
            <a:spAutoFit/>
          </a:bodyPr>
          <a:lstStyle/>
          <a:p>
            <a:r>
              <a:rPr lang="en-US" sz="2000" b="1" baseline="0" dirty="0">
                <a:latin typeface="Courier New" pitchFamily="-110" charset="0"/>
              </a:rPr>
              <a:t>8.5 / 10</a:t>
            </a:r>
            <a:r>
              <a:rPr lang="en-US" sz="2000" b="1" dirty="0">
                <a:latin typeface="Arial" pitchFamily="-110" charset="0"/>
              </a:rPr>
              <a:t>		</a:t>
            </a:r>
            <a:r>
              <a:rPr lang="en-US" sz="2000" b="1" baseline="0" dirty="0">
                <a:solidFill>
                  <a:srgbClr val="008000"/>
                </a:solidFill>
                <a:latin typeface="Arial" pitchFamily="-110" charset="0"/>
              </a:rPr>
              <a:t>equals</a:t>
            </a:r>
            <a:endParaRPr lang="en-US" baseline="0" dirty="0">
              <a:solidFill>
                <a:srgbClr val="008000"/>
              </a:solidFill>
              <a:latin typeface="Arial" pitchFamily="-110" charset="0"/>
            </a:endParaRPr>
          </a:p>
        </p:txBody>
      </p:sp>
      <p:sp>
        <p:nvSpPr>
          <p:cNvPr id="16" name="Text Box 8"/>
          <p:cNvSpPr txBox="1">
            <a:spLocks noChangeArrowheads="1"/>
          </p:cNvSpPr>
          <p:nvPr/>
        </p:nvSpPr>
        <p:spPr bwMode="auto">
          <a:xfrm>
            <a:off x="6074837" y="3349103"/>
            <a:ext cx="1877437" cy="400110"/>
          </a:xfrm>
          <a:prstGeom prst="rect">
            <a:avLst/>
          </a:prstGeom>
          <a:noFill/>
          <a:ln w="12700">
            <a:noFill/>
            <a:miter lim="800000"/>
            <a:headEnd type="none" w="sm" len="sm"/>
            <a:tailEnd type="none" w="sm" len="sm"/>
          </a:ln>
        </p:spPr>
        <p:txBody>
          <a:bodyPr wrap="none" anchorCtr="1">
            <a:prstTxWarp prst="textNoShape">
              <a:avLst/>
            </a:prstTxWarp>
            <a:spAutoFit/>
          </a:bodyPr>
          <a:lstStyle/>
          <a:p>
            <a:r>
              <a:rPr lang="en-US" sz="2000" b="1" baseline="0" dirty="0">
                <a:latin typeface="Courier New" pitchFamily="-110" charset="0"/>
              </a:rPr>
              <a:t>0.85, not 0</a:t>
            </a:r>
            <a:endParaRPr lang="en-US" baseline="0" dirty="0">
              <a:latin typeface="Arial" pitchFamily="-110" charset="0"/>
            </a:endParaRPr>
          </a:p>
        </p:txBody>
      </p:sp>
      <p:cxnSp>
        <p:nvCxnSpPr>
          <p:cNvPr id="17" name="Straight Arrow Connector 16"/>
          <p:cNvCxnSpPr>
            <a:endCxn id="15" idx="1"/>
          </p:cNvCxnSpPr>
          <p:nvPr/>
        </p:nvCxnSpPr>
        <p:spPr>
          <a:xfrm flipV="1">
            <a:off x="1363287" y="3563298"/>
            <a:ext cx="1151957" cy="2000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1+#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1+#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4.2 Operator Precedence</a:t>
            </a:r>
          </a:p>
        </p:txBody>
      </p:sp>
      <p:sp>
        <p:nvSpPr>
          <p:cNvPr id="3" name="Content Placeholder 2"/>
          <p:cNvSpPr>
            <a:spLocks noGrp="1"/>
          </p:cNvSpPr>
          <p:nvPr>
            <p:ph idx="1"/>
          </p:nvPr>
        </p:nvSpPr>
        <p:spPr>
          <a:xfrm>
            <a:off x="284922" y="1253756"/>
            <a:ext cx="8694230" cy="5102594"/>
          </a:xfrm>
        </p:spPr>
        <p:txBody>
          <a:bodyPr>
            <a:normAutofit fontScale="85000" lnSpcReduction="10000"/>
          </a:bodyPr>
          <a:lstStyle/>
          <a:p>
            <a:r>
              <a:rPr lang="en-US" dirty="0"/>
              <a:t>Operators can be combined into complex expressions.   [Q] What is the result of the following code?</a:t>
            </a:r>
          </a:p>
          <a:p>
            <a:pPr lvl="1">
              <a:buNone/>
            </a:pPr>
            <a:r>
              <a:rPr lang="en-US" sz="2600" dirty="0" err="1">
                <a:latin typeface="Courier New" pitchFamily="-110" charset="0"/>
              </a:rPr>
              <a:t>int</a:t>
            </a:r>
            <a:r>
              <a:rPr lang="en-US" sz="2600" dirty="0">
                <a:latin typeface="Courier New" pitchFamily="-110" charset="0"/>
              </a:rPr>
              <a:t> result, total = 300, count = 5, </a:t>
            </a:r>
          </a:p>
          <a:p>
            <a:pPr lvl="1">
              <a:buNone/>
            </a:pPr>
            <a:r>
              <a:rPr lang="en-US" sz="2600" dirty="0">
                <a:latin typeface="Courier New" pitchFamily="-110" charset="0"/>
              </a:rPr>
              <a:t>    max = 100, offset = 10;</a:t>
            </a:r>
          </a:p>
          <a:p>
            <a:pPr lvl="1">
              <a:buNone/>
            </a:pPr>
            <a:r>
              <a:rPr lang="en-US" sz="2600" dirty="0">
                <a:latin typeface="Courier New" pitchFamily="-110" charset="0"/>
              </a:rPr>
              <a:t>result  =  total + count / max - offset;</a:t>
            </a:r>
            <a:endParaRPr lang="en-US" sz="2600" dirty="0"/>
          </a:p>
          <a:p>
            <a:r>
              <a:rPr lang="en-US" dirty="0"/>
              <a:t>Operators have a </a:t>
            </a:r>
            <a:r>
              <a:rPr lang="en-US" b="1" dirty="0">
                <a:solidFill>
                  <a:srgbClr val="0000FF"/>
                </a:solidFill>
              </a:rPr>
              <a:t>well-defined precedence </a:t>
            </a:r>
            <a:r>
              <a:rPr lang="en-US" dirty="0"/>
              <a:t>which determines the order in which they are evaluated.</a:t>
            </a:r>
          </a:p>
          <a:p>
            <a:r>
              <a:rPr lang="en-US" dirty="0"/>
              <a:t>Multiplication, division, and remainder are evaluated prior to addition, subtraction, and string concatenation.</a:t>
            </a:r>
          </a:p>
          <a:p>
            <a:r>
              <a:rPr lang="en-US" dirty="0"/>
              <a:t>Arithmetic operators with the same precedence are evaluated from </a:t>
            </a:r>
            <a:r>
              <a:rPr lang="en-US" u="sng" dirty="0"/>
              <a:t>left to right</a:t>
            </a:r>
            <a:r>
              <a:rPr lang="en-US" dirty="0"/>
              <a:t>, but </a:t>
            </a:r>
            <a:r>
              <a:rPr lang="en-US" u="sng" dirty="0"/>
              <a:t>parentheses</a:t>
            </a:r>
            <a:r>
              <a:rPr lang="en-US" dirty="0"/>
              <a:t> can be used to force the evaluation order.</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Character Strings</a:t>
            </a:r>
          </a:p>
        </p:txBody>
      </p:sp>
      <p:sp>
        <p:nvSpPr>
          <p:cNvPr id="3" name="Content Placeholder 2"/>
          <p:cNvSpPr>
            <a:spLocks noGrp="1"/>
          </p:cNvSpPr>
          <p:nvPr>
            <p:ph idx="1"/>
          </p:nvPr>
        </p:nvSpPr>
        <p:spPr/>
        <p:txBody>
          <a:bodyPr>
            <a:normAutofit fontScale="77500" lnSpcReduction="20000"/>
          </a:bodyPr>
          <a:lstStyle/>
          <a:p>
            <a:pPr>
              <a:lnSpc>
                <a:spcPct val="90000"/>
              </a:lnSpc>
            </a:pPr>
            <a:r>
              <a:rPr lang="en-US" dirty="0"/>
              <a:t>A string of characters can be represented as a </a:t>
            </a:r>
            <a:r>
              <a:rPr lang="en-US" i="1" dirty="0">
                <a:solidFill>
                  <a:srgbClr val="00B0F0"/>
                </a:solidFill>
              </a:rPr>
              <a:t>string literal</a:t>
            </a:r>
            <a:r>
              <a:rPr lang="en-US" dirty="0">
                <a:solidFill>
                  <a:srgbClr val="00B0F0"/>
                </a:solidFill>
              </a:rPr>
              <a:t> </a:t>
            </a:r>
            <a:r>
              <a:rPr lang="en-US" dirty="0"/>
              <a:t>by putting </a:t>
            </a:r>
            <a:r>
              <a:rPr lang="en-US" b="1" u="sng" dirty="0">
                <a:solidFill>
                  <a:srgbClr val="0000FF"/>
                </a:solidFill>
              </a:rPr>
              <a:t>double quotes</a:t>
            </a:r>
            <a:r>
              <a:rPr lang="en-US" dirty="0"/>
              <a:t> around it.</a:t>
            </a:r>
          </a:p>
          <a:p>
            <a:pPr>
              <a:lnSpc>
                <a:spcPct val="90000"/>
              </a:lnSpc>
              <a:spcBef>
                <a:spcPct val="70000"/>
              </a:spcBef>
            </a:pPr>
            <a:r>
              <a:rPr lang="en-US" dirty="0"/>
              <a:t>Examples:</a:t>
            </a:r>
          </a:p>
          <a:p>
            <a:pPr lvl="1">
              <a:lnSpc>
                <a:spcPct val="90000"/>
              </a:lnSpc>
              <a:spcBef>
                <a:spcPct val="70000"/>
              </a:spcBef>
            </a:pPr>
            <a:r>
              <a:rPr lang="en-US" dirty="0">
                <a:latin typeface="Consolas" panose="020B0609020204030204" pitchFamily="49" charset="0"/>
              </a:rPr>
              <a:t>"This is a string literal."</a:t>
            </a:r>
          </a:p>
          <a:p>
            <a:pPr lvl="1">
              <a:lnSpc>
                <a:spcPct val="90000"/>
              </a:lnSpc>
            </a:pPr>
            <a:r>
              <a:rPr lang="en-US" dirty="0">
                <a:latin typeface="Consolas" panose="020B0609020204030204" pitchFamily="49" charset="0"/>
              </a:rPr>
              <a:t>"123 Main Street"</a:t>
            </a:r>
          </a:p>
          <a:p>
            <a:pPr lvl="1">
              <a:lnSpc>
                <a:spcPct val="90000"/>
              </a:lnSpc>
            </a:pPr>
            <a:r>
              <a:rPr lang="en-US" dirty="0">
                <a:latin typeface="Consolas" panose="020B0609020204030204" pitchFamily="49" charset="0"/>
              </a:rPr>
              <a:t>"X"</a:t>
            </a:r>
          </a:p>
          <a:p>
            <a:pPr lvl="1">
              <a:lnSpc>
                <a:spcPct val="90000"/>
              </a:lnSpc>
            </a:pPr>
            <a:r>
              <a:rPr lang="en-US" dirty="0">
                <a:latin typeface="Consolas" panose="020B0609020204030204" pitchFamily="49" charset="0"/>
              </a:rPr>
              <a:t>"&amp;_23d"</a:t>
            </a:r>
            <a:r>
              <a:rPr lang="en-US" dirty="0">
                <a:latin typeface="Calibri" panose="020F0502020204030204" pitchFamily="34" charset="0"/>
                <a:cs typeface="Calibri" panose="020F0502020204030204" pitchFamily="34" charset="0"/>
              </a:rPr>
              <a:t>, ...</a:t>
            </a:r>
          </a:p>
          <a:p>
            <a:pPr>
              <a:lnSpc>
                <a:spcPct val="90000"/>
              </a:lnSpc>
              <a:spcBef>
                <a:spcPct val="40000"/>
              </a:spcBef>
            </a:pPr>
            <a:r>
              <a:rPr lang="en-US" dirty="0"/>
              <a:t>Every character string is an </a:t>
            </a:r>
            <a:r>
              <a:rPr lang="en-US" b="1" u="sng" dirty="0"/>
              <a:t>object</a:t>
            </a:r>
            <a:r>
              <a:rPr lang="en-US" dirty="0"/>
              <a:t> in Java, defined by the </a:t>
            </a:r>
            <a:r>
              <a:rPr lang="en-US" sz="2800" b="1" u="sng" dirty="0">
                <a:solidFill>
                  <a:srgbClr val="00B050"/>
                </a:solidFill>
                <a:latin typeface="Consolas" panose="020B0609020204030204" pitchFamily="49" charset="0"/>
              </a:rPr>
              <a:t>String</a:t>
            </a:r>
            <a:r>
              <a:rPr lang="en-US" u="sng" dirty="0"/>
              <a:t> </a:t>
            </a:r>
            <a:r>
              <a:rPr lang="en-US" b="1" u="sng" dirty="0"/>
              <a:t>class</a:t>
            </a:r>
            <a:r>
              <a:rPr lang="en-US" dirty="0"/>
              <a:t>.</a:t>
            </a:r>
            <a:endParaRPr lang="en-US" u="sng" dirty="0"/>
          </a:p>
          <a:p>
            <a:pPr>
              <a:lnSpc>
                <a:spcPct val="90000"/>
              </a:lnSpc>
              <a:spcBef>
                <a:spcPct val="40000"/>
              </a:spcBef>
            </a:pPr>
            <a:r>
              <a:rPr lang="en-US" dirty="0"/>
              <a:t>Every string literal represents a </a:t>
            </a:r>
            <a:r>
              <a:rPr lang="en-US" sz="2800" dirty="0">
                <a:latin typeface="Consolas" panose="020B0609020204030204" pitchFamily="49" charset="0"/>
              </a:rPr>
              <a:t>String</a:t>
            </a:r>
            <a:r>
              <a:rPr lang="en-US" dirty="0"/>
              <a:t> object.</a:t>
            </a:r>
          </a:p>
          <a:p>
            <a:pPr>
              <a:lnSpc>
                <a:spcPct val="90000"/>
              </a:lnSpc>
              <a:spcBef>
                <a:spcPct val="40000"/>
              </a:spcBef>
            </a:pPr>
            <a:r>
              <a:rPr lang="en-US" dirty="0"/>
              <a:t>We will discuss about objects and classes again and again through out the course.</a:t>
            </a:r>
          </a:p>
          <a:p>
            <a:pPr>
              <a:lnSpc>
                <a:spcPct val="90000"/>
              </a:lnSpc>
              <a:spcBef>
                <a:spcPct val="40000"/>
              </a:spcBef>
            </a:pPr>
            <a:r>
              <a:rPr lang="en-US" dirty="0"/>
              <a:t>[Q] How do you print values, e.g., strings?</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5</a:t>
            </a:fld>
            <a:endParaRPr lang="en-US" dirty="0"/>
          </a:p>
        </p:txBody>
      </p:sp>
    </p:spTree>
    <p:extLst>
      <p:ext uri="{BB962C8B-B14F-4D97-AF65-F5344CB8AC3E}">
        <p14:creationId xmlns:p14="http://schemas.microsoft.com/office/powerpoint/2010/main" val="1559637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[Q] What is the order of evaluation in the following expressions? The results?</a:t>
            </a:r>
          </a:p>
          <a:p>
            <a:pPr marL="800100" lvl="2" indent="0">
              <a:buNone/>
            </a:pPr>
            <a:r>
              <a:rPr lang="en-US" dirty="0" err="1">
                <a:latin typeface="Consolas" panose="020B0609020204030204" pitchFamily="49" charset="0"/>
              </a:rPr>
              <a:t>int</a:t>
            </a:r>
            <a:r>
              <a:rPr lang="en-US" dirty="0">
                <a:latin typeface="Consolas" panose="020B0609020204030204" pitchFamily="49" charset="0"/>
              </a:rPr>
              <a:t> a = 1, b = 2, c = 3, d = -4, e = 2;</a:t>
            </a:r>
          </a:p>
          <a:p>
            <a:endParaRPr lang="en-US" dirty="0"/>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50</a:t>
            </a:fld>
            <a:endParaRPr lang="en-US" dirty="0"/>
          </a:p>
        </p:txBody>
      </p:sp>
      <p:sp>
        <p:nvSpPr>
          <p:cNvPr id="6" name="Text Box 4"/>
          <p:cNvSpPr txBox="1">
            <a:spLocks noChangeArrowheads="1"/>
          </p:cNvSpPr>
          <p:nvPr/>
        </p:nvSpPr>
        <p:spPr bwMode="auto">
          <a:xfrm>
            <a:off x="1327336" y="3138067"/>
            <a:ext cx="27749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a:latin typeface="Courier New" pitchFamily="-110" charset="0"/>
              </a:rPr>
              <a:t>a + b + c + d + e</a:t>
            </a:r>
          </a:p>
        </p:txBody>
      </p:sp>
      <p:sp>
        <p:nvSpPr>
          <p:cNvPr id="11" name="Text Box 9"/>
          <p:cNvSpPr txBox="1">
            <a:spLocks noChangeArrowheads="1"/>
          </p:cNvSpPr>
          <p:nvPr/>
        </p:nvSpPr>
        <p:spPr bwMode="auto">
          <a:xfrm>
            <a:off x="5137336" y="3138067"/>
            <a:ext cx="27749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a:latin typeface="Courier New" pitchFamily="-110" charset="0"/>
              </a:rPr>
              <a:t>a + b * c - d / e</a:t>
            </a:r>
          </a:p>
        </p:txBody>
      </p:sp>
      <p:sp>
        <p:nvSpPr>
          <p:cNvPr id="16" name="Text Box 14"/>
          <p:cNvSpPr txBox="1">
            <a:spLocks noChangeArrowheads="1"/>
          </p:cNvSpPr>
          <p:nvPr/>
        </p:nvSpPr>
        <p:spPr bwMode="auto">
          <a:xfrm>
            <a:off x="2927536" y="4357267"/>
            <a:ext cx="30797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a:latin typeface="Courier New" pitchFamily="-110" charset="0"/>
              </a:rPr>
              <a:t>a / (b + c) - d % e</a:t>
            </a:r>
          </a:p>
        </p:txBody>
      </p:sp>
      <p:sp>
        <p:nvSpPr>
          <p:cNvPr id="21" name="Text Box 19"/>
          <p:cNvSpPr txBox="1">
            <a:spLocks noChangeArrowheads="1"/>
          </p:cNvSpPr>
          <p:nvPr/>
        </p:nvSpPr>
        <p:spPr bwMode="auto">
          <a:xfrm>
            <a:off x="2800536" y="5576467"/>
            <a:ext cx="36893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a:latin typeface="Courier New" pitchFamily="-110" charset="0"/>
              </a:rPr>
              <a:t>a / (b * (c + (d - 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[Q] What is the order of evaluation in the following expressions? The results?</a:t>
            </a:r>
          </a:p>
          <a:p>
            <a:pPr marL="800100" lvl="2" indent="0">
              <a:buNone/>
            </a:pPr>
            <a:r>
              <a:rPr lang="en-US" dirty="0" err="1">
                <a:latin typeface="Consolas" panose="020B0609020204030204" pitchFamily="49" charset="0"/>
              </a:rPr>
              <a:t>int</a:t>
            </a:r>
            <a:r>
              <a:rPr lang="en-US" dirty="0">
                <a:latin typeface="Consolas" panose="020B0609020204030204" pitchFamily="49" charset="0"/>
              </a:rPr>
              <a:t> a = 1, b = 2, c = 3, d = -4, e = 2;</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51</a:t>
            </a:fld>
            <a:endParaRPr lang="en-US" dirty="0"/>
          </a:p>
        </p:txBody>
      </p:sp>
      <p:sp>
        <p:nvSpPr>
          <p:cNvPr id="6" name="Text Box 4"/>
          <p:cNvSpPr txBox="1">
            <a:spLocks noChangeArrowheads="1"/>
          </p:cNvSpPr>
          <p:nvPr/>
        </p:nvSpPr>
        <p:spPr bwMode="auto">
          <a:xfrm>
            <a:off x="1331377" y="3135751"/>
            <a:ext cx="27749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latin typeface="Courier New" pitchFamily="-110" charset="0"/>
              </a:rPr>
              <a:t>a + b + c + d + e</a:t>
            </a:r>
          </a:p>
        </p:txBody>
      </p:sp>
      <p:sp>
        <p:nvSpPr>
          <p:cNvPr id="7" name="AutoShape 5"/>
          <p:cNvSpPr>
            <a:spLocks noChangeArrowheads="1"/>
          </p:cNvSpPr>
          <p:nvPr/>
        </p:nvSpPr>
        <p:spPr bwMode="auto">
          <a:xfrm>
            <a:off x="1636177" y="35167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1</a:t>
            </a:r>
            <a:endParaRPr lang="en-US" baseline="0">
              <a:latin typeface="Arial" pitchFamily="-110" charset="0"/>
            </a:endParaRPr>
          </a:p>
        </p:txBody>
      </p:sp>
      <p:sp>
        <p:nvSpPr>
          <p:cNvPr id="8" name="AutoShape 6"/>
          <p:cNvSpPr>
            <a:spLocks noChangeArrowheads="1"/>
          </p:cNvSpPr>
          <p:nvPr/>
        </p:nvSpPr>
        <p:spPr bwMode="auto">
          <a:xfrm>
            <a:off x="3464977" y="35167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4</a:t>
            </a:r>
            <a:endParaRPr lang="en-US" baseline="0">
              <a:latin typeface="Arial" pitchFamily="-110" charset="0"/>
            </a:endParaRPr>
          </a:p>
        </p:txBody>
      </p:sp>
      <p:sp>
        <p:nvSpPr>
          <p:cNvPr id="9" name="AutoShape 7"/>
          <p:cNvSpPr>
            <a:spLocks noChangeArrowheads="1"/>
          </p:cNvSpPr>
          <p:nvPr/>
        </p:nvSpPr>
        <p:spPr bwMode="auto">
          <a:xfrm>
            <a:off x="2855377" y="35167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dirty="0">
                <a:latin typeface="Arial" pitchFamily="-110" charset="0"/>
              </a:rPr>
              <a:t>3</a:t>
            </a:r>
            <a:endParaRPr lang="en-US" baseline="0" dirty="0">
              <a:latin typeface="Arial" pitchFamily="-110" charset="0"/>
            </a:endParaRPr>
          </a:p>
        </p:txBody>
      </p:sp>
      <p:sp>
        <p:nvSpPr>
          <p:cNvPr id="10" name="AutoShape 8"/>
          <p:cNvSpPr>
            <a:spLocks noChangeArrowheads="1"/>
          </p:cNvSpPr>
          <p:nvPr/>
        </p:nvSpPr>
        <p:spPr bwMode="auto">
          <a:xfrm>
            <a:off x="2245777" y="35167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2</a:t>
            </a:r>
            <a:endParaRPr lang="en-US" baseline="0">
              <a:latin typeface="Arial" pitchFamily="-110" charset="0"/>
            </a:endParaRPr>
          </a:p>
        </p:txBody>
      </p:sp>
      <p:sp>
        <p:nvSpPr>
          <p:cNvPr id="11" name="Text Box 9"/>
          <p:cNvSpPr txBox="1">
            <a:spLocks noChangeArrowheads="1"/>
          </p:cNvSpPr>
          <p:nvPr/>
        </p:nvSpPr>
        <p:spPr bwMode="auto">
          <a:xfrm>
            <a:off x="5141377" y="3135751"/>
            <a:ext cx="27749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a:latin typeface="Courier New" pitchFamily="-110" charset="0"/>
              </a:rPr>
              <a:t>a + b * c - d / e</a:t>
            </a:r>
          </a:p>
        </p:txBody>
      </p:sp>
      <p:sp>
        <p:nvSpPr>
          <p:cNvPr id="12" name="AutoShape 10"/>
          <p:cNvSpPr>
            <a:spLocks noChangeArrowheads="1"/>
          </p:cNvSpPr>
          <p:nvPr/>
        </p:nvSpPr>
        <p:spPr bwMode="auto">
          <a:xfrm>
            <a:off x="5446177" y="35167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3</a:t>
            </a:r>
            <a:endParaRPr lang="en-US" baseline="0">
              <a:latin typeface="Arial" pitchFamily="-110" charset="0"/>
            </a:endParaRPr>
          </a:p>
        </p:txBody>
      </p:sp>
      <p:sp>
        <p:nvSpPr>
          <p:cNvPr id="13" name="AutoShape 11"/>
          <p:cNvSpPr>
            <a:spLocks noChangeArrowheads="1"/>
          </p:cNvSpPr>
          <p:nvPr/>
        </p:nvSpPr>
        <p:spPr bwMode="auto">
          <a:xfrm>
            <a:off x="7274977" y="35167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2</a:t>
            </a:r>
            <a:endParaRPr lang="en-US" baseline="0">
              <a:latin typeface="Arial" pitchFamily="-110" charset="0"/>
            </a:endParaRPr>
          </a:p>
        </p:txBody>
      </p:sp>
      <p:sp>
        <p:nvSpPr>
          <p:cNvPr id="14" name="AutoShape 12"/>
          <p:cNvSpPr>
            <a:spLocks noChangeArrowheads="1"/>
          </p:cNvSpPr>
          <p:nvPr/>
        </p:nvSpPr>
        <p:spPr bwMode="auto">
          <a:xfrm>
            <a:off x="6665377" y="35167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4</a:t>
            </a:r>
            <a:endParaRPr lang="en-US" baseline="0">
              <a:latin typeface="Arial" pitchFamily="-110" charset="0"/>
            </a:endParaRPr>
          </a:p>
        </p:txBody>
      </p:sp>
      <p:sp>
        <p:nvSpPr>
          <p:cNvPr id="15" name="AutoShape 13"/>
          <p:cNvSpPr>
            <a:spLocks noChangeArrowheads="1"/>
          </p:cNvSpPr>
          <p:nvPr/>
        </p:nvSpPr>
        <p:spPr bwMode="auto">
          <a:xfrm>
            <a:off x="6055777" y="35167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1</a:t>
            </a:r>
            <a:endParaRPr lang="en-US" baseline="0">
              <a:latin typeface="Arial" pitchFamily="-110" charset="0"/>
            </a:endParaRPr>
          </a:p>
        </p:txBody>
      </p:sp>
      <p:sp>
        <p:nvSpPr>
          <p:cNvPr id="16" name="Text Box 14"/>
          <p:cNvSpPr txBox="1">
            <a:spLocks noChangeArrowheads="1"/>
          </p:cNvSpPr>
          <p:nvPr/>
        </p:nvSpPr>
        <p:spPr bwMode="auto">
          <a:xfrm>
            <a:off x="2931577" y="4354951"/>
            <a:ext cx="30797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a:latin typeface="Courier New" pitchFamily="-110" charset="0"/>
              </a:rPr>
              <a:t>a / (b + c) - d % e</a:t>
            </a:r>
          </a:p>
        </p:txBody>
      </p:sp>
      <p:sp>
        <p:nvSpPr>
          <p:cNvPr id="17" name="AutoShape 15"/>
          <p:cNvSpPr>
            <a:spLocks noChangeArrowheads="1"/>
          </p:cNvSpPr>
          <p:nvPr/>
        </p:nvSpPr>
        <p:spPr bwMode="auto">
          <a:xfrm>
            <a:off x="3236377" y="47359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2</a:t>
            </a:r>
            <a:endParaRPr lang="en-US" baseline="0">
              <a:latin typeface="Arial" pitchFamily="-110" charset="0"/>
            </a:endParaRPr>
          </a:p>
        </p:txBody>
      </p:sp>
      <p:sp>
        <p:nvSpPr>
          <p:cNvPr id="18" name="AutoShape 16"/>
          <p:cNvSpPr>
            <a:spLocks noChangeArrowheads="1"/>
          </p:cNvSpPr>
          <p:nvPr/>
        </p:nvSpPr>
        <p:spPr bwMode="auto">
          <a:xfrm>
            <a:off x="5369977" y="47359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3</a:t>
            </a:r>
            <a:endParaRPr lang="en-US" baseline="0">
              <a:latin typeface="Arial" pitchFamily="-110" charset="0"/>
            </a:endParaRPr>
          </a:p>
        </p:txBody>
      </p:sp>
      <p:sp>
        <p:nvSpPr>
          <p:cNvPr id="19" name="AutoShape 17"/>
          <p:cNvSpPr>
            <a:spLocks noChangeArrowheads="1"/>
          </p:cNvSpPr>
          <p:nvPr/>
        </p:nvSpPr>
        <p:spPr bwMode="auto">
          <a:xfrm>
            <a:off x="4760377" y="47359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4</a:t>
            </a:r>
            <a:endParaRPr lang="en-US" baseline="0">
              <a:latin typeface="Arial" pitchFamily="-110" charset="0"/>
            </a:endParaRPr>
          </a:p>
        </p:txBody>
      </p:sp>
      <p:sp>
        <p:nvSpPr>
          <p:cNvPr id="20" name="AutoShape 18"/>
          <p:cNvSpPr>
            <a:spLocks noChangeArrowheads="1"/>
          </p:cNvSpPr>
          <p:nvPr/>
        </p:nvSpPr>
        <p:spPr bwMode="auto">
          <a:xfrm>
            <a:off x="3998377" y="47359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1</a:t>
            </a:r>
            <a:endParaRPr lang="en-US" baseline="0">
              <a:latin typeface="Arial" pitchFamily="-110" charset="0"/>
            </a:endParaRPr>
          </a:p>
        </p:txBody>
      </p:sp>
      <p:sp>
        <p:nvSpPr>
          <p:cNvPr id="21" name="Text Box 19"/>
          <p:cNvSpPr txBox="1">
            <a:spLocks noChangeArrowheads="1"/>
          </p:cNvSpPr>
          <p:nvPr/>
        </p:nvSpPr>
        <p:spPr bwMode="auto">
          <a:xfrm>
            <a:off x="2804577" y="5574151"/>
            <a:ext cx="36893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a:latin typeface="Courier New" pitchFamily="-110" charset="0"/>
              </a:rPr>
              <a:t>a / (b * (c + (d - e)))</a:t>
            </a:r>
          </a:p>
        </p:txBody>
      </p:sp>
      <p:sp>
        <p:nvSpPr>
          <p:cNvPr id="22" name="AutoShape 20"/>
          <p:cNvSpPr>
            <a:spLocks noChangeArrowheads="1"/>
          </p:cNvSpPr>
          <p:nvPr/>
        </p:nvSpPr>
        <p:spPr bwMode="auto">
          <a:xfrm>
            <a:off x="3109377" y="59551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4</a:t>
            </a:r>
            <a:endParaRPr lang="en-US" baseline="0">
              <a:latin typeface="Arial" pitchFamily="-110" charset="0"/>
            </a:endParaRPr>
          </a:p>
        </p:txBody>
      </p:sp>
      <p:sp>
        <p:nvSpPr>
          <p:cNvPr id="23" name="AutoShape 21"/>
          <p:cNvSpPr>
            <a:spLocks noChangeArrowheads="1"/>
          </p:cNvSpPr>
          <p:nvPr/>
        </p:nvSpPr>
        <p:spPr bwMode="auto">
          <a:xfrm>
            <a:off x="5395377" y="59551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1</a:t>
            </a:r>
            <a:endParaRPr lang="en-US" baseline="0">
              <a:latin typeface="Arial" pitchFamily="-110" charset="0"/>
            </a:endParaRPr>
          </a:p>
        </p:txBody>
      </p:sp>
      <p:sp>
        <p:nvSpPr>
          <p:cNvPr id="24" name="AutoShape 22"/>
          <p:cNvSpPr>
            <a:spLocks noChangeArrowheads="1"/>
          </p:cNvSpPr>
          <p:nvPr/>
        </p:nvSpPr>
        <p:spPr bwMode="auto">
          <a:xfrm>
            <a:off x="4658777" y="59551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2</a:t>
            </a:r>
            <a:endParaRPr lang="en-US" baseline="0">
              <a:latin typeface="Arial" pitchFamily="-110" charset="0"/>
            </a:endParaRPr>
          </a:p>
        </p:txBody>
      </p:sp>
      <p:sp>
        <p:nvSpPr>
          <p:cNvPr id="25" name="AutoShape 23"/>
          <p:cNvSpPr>
            <a:spLocks noChangeArrowheads="1"/>
          </p:cNvSpPr>
          <p:nvPr/>
        </p:nvSpPr>
        <p:spPr bwMode="auto">
          <a:xfrm>
            <a:off x="3896777" y="5955151"/>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3</a:t>
            </a:r>
            <a:endParaRPr lang="en-US" baseline="0">
              <a:latin typeface="Arial"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dissolv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dissolv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dissolve">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dissolv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dissolve">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dissolve">
                                      <p:cBhvr>
                                        <p:cTn id="91" dur="5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dissolve">
                                      <p:cBhvr>
                                        <p:cTn id="96" dur="500"/>
                                        <p:tgtEl>
                                          <p:spTgt spid="24"/>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dissolve">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dissolve">
                                      <p:cBhvr>
                                        <p:cTn id="10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autoUpdateAnimBg="0"/>
      <p:bldP spid="8" grpId="0" animBg="1" autoUpdateAnimBg="0"/>
      <p:bldP spid="9" grpId="0" animBg="1" autoUpdateAnimBg="0"/>
      <p:bldP spid="10" grpId="0" animBg="1" autoUpdateAnimBg="0"/>
      <p:bldP spid="11" grpId="0" autoUpdateAnimBg="0"/>
      <p:bldP spid="12" grpId="0" animBg="1" autoUpdateAnimBg="0"/>
      <p:bldP spid="13" grpId="0" animBg="1" autoUpdateAnimBg="0"/>
      <p:bldP spid="14" grpId="0" animBg="1" autoUpdateAnimBg="0"/>
      <p:bldP spid="15" grpId="0" animBg="1" autoUpdateAnimBg="0"/>
      <p:bldP spid="16" grpId="0" autoUpdateAnimBg="0"/>
      <p:bldP spid="17" grpId="0" animBg="1" autoUpdateAnimBg="0"/>
      <p:bldP spid="18" grpId="0" animBg="1" autoUpdateAnimBg="0"/>
      <p:bldP spid="19" grpId="0" animBg="1" autoUpdateAnimBg="0"/>
      <p:bldP spid="20" grpId="0" animBg="1" autoUpdateAnimBg="0"/>
      <p:bldP spid="21" grpId="0" autoUpdateAnimBg="0"/>
      <p:bldP spid="22" grpId="0" animBg="1" autoUpdateAnimBg="0"/>
      <p:bldP spid="23" grpId="0" animBg="1" autoUpdateAnimBg="0"/>
      <p:bldP spid="24" grpId="0" animBg="1" autoUpdateAnimBg="0"/>
      <p:bldP spid="25"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Precedence among some Java operators:</a:t>
            </a:r>
          </a:p>
        </p:txBody>
      </p:sp>
      <p:sp>
        <p:nvSpPr>
          <p:cNvPr id="7" name="Slide Number Placeholder 6"/>
          <p:cNvSpPr>
            <a:spLocks noGrp="1"/>
          </p:cNvSpPr>
          <p:nvPr>
            <p:ph type="sldNum" sz="quarter" idx="12"/>
          </p:nvPr>
        </p:nvSpPr>
        <p:spPr/>
        <p:txBody>
          <a:bodyPr/>
          <a:lstStyle/>
          <a:p>
            <a:r>
              <a:rPr lang="en-US"/>
              <a:t>2 - </a:t>
            </a:r>
            <a:fld id="{90994C07-E970-A243-9601-A1D642E986EC}" type="slidenum">
              <a:rPr lang="en-US" smtClean="0"/>
              <a:pPr/>
              <a:t>52</a:t>
            </a:fld>
            <a:endParaRPr lang="en-US" dirty="0"/>
          </a:p>
        </p:txBody>
      </p:sp>
      <p:pic>
        <p:nvPicPr>
          <p:cNvPr id="6" name="Picture 5" descr="Fig2.4.jpeg"/>
          <p:cNvPicPr>
            <a:picLocks noChangeAspect="1"/>
          </p:cNvPicPr>
          <p:nvPr/>
        </p:nvPicPr>
        <p:blipFill>
          <a:blip r:embed="rId3"/>
          <a:stretch>
            <a:fillRect/>
          </a:stretch>
        </p:blipFill>
        <p:spPr>
          <a:xfrm>
            <a:off x="2278592" y="2082270"/>
            <a:ext cx="4855240" cy="348879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a:solidFill>
                  <a:srgbClr val="3366FF"/>
                </a:solidFill>
                <a:latin typeface="Courier New"/>
                <a:cs typeface="Courier New"/>
              </a:rPr>
              <a:t>//********************************************************************</a:t>
            </a:r>
          </a:p>
          <a:p>
            <a:pPr>
              <a:buNone/>
            </a:pPr>
            <a:r>
              <a:rPr lang="en-US" sz="1200" dirty="0">
                <a:solidFill>
                  <a:srgbClr val="3366FF"/>
                </a:solidFill>
                <a:latin typeface="Courier New"/>
                <a:cs typeface="Courier New"/>
              </a:rPr>
              <a:t>//  </a:t>
            </a:r>
            <a:r>
              <a:rPr lang="en-US" sz="1200" dirty="0" err="1">
                <a:solidFill>
                  <a:srgbClr val="3366FF"/>
                </a:solidFill>
                <a:latin typeface="Courier New"/>
                <a:cs typeface="Courier New"/>
              </a:rPr>
              <a:t>TempConverter.java</a:t>
            </a:r>
            <a:r>
              <a:rPr lang="en-US" sz="1200" dirty="0">
                <a:solidFill>
                  <a:srgbClr val="3366FF"/>
                </a:solidFill>
                <a:latin typeface="Courier New"/>
                <a:cs typeface="Courier New"/>
              </a:rPr>
              <a:t>       Java Foundations</a:t>
            </a:r>
          </a:p>
          <a:p>
            <a:pPr>
              <a:buNone/>
            </a:pPr>
            <a:r>
              <a:rPr lang="en-US" sz="1200" dirty="0">
                <a:solidFill>
                  <a:srgbClr val="3366FF"/>
                </a:solidFill>
                <a:latin typeface="Courier New"/>
                <a:cs typeface="Courier New"/>
              </a:rPr>
              <a:t>//</a:t>
            </a:r>
          </a:p>
          <a:p>
            <a:pPr>
              <a:buNone/>
            </a:pPr>
            <a:r>
              <a:rPr lang="en-US" sz="1200" dirty="0">
                <a:solidFill>
                  <a:srgbClr val="3366FF"/>
                </a:solidFill>
                <a:latin typeface="Courier New"/>
                <a:cs typeface="Courier New"/>
              </a:rPr>
              <a:t>//  Demonstrates the use of primitive data types and arithmetic</a:t>
            </a:r>
          </a:p>
          <a:p>
            <a:pPr>
              <a:buNone/>
            </a:pPr>
            <a:r>
              <a:rPr lang="en-US" sz="1200" dirty="0">
                <a:solidFill>
                  <a:srgbClr val="3366FF"/>
                </a:solidFill>
                <a:latin typeface="Courier New"/>
                <a:cs typeface="Courier New"/>
              </a:rPr>
              <a:t>//  expressions.</a:t>
            </a:r>
          </a:p>
          <a:p>
            <a:pPr>
              <a:buNone/>
            </a:pPr>
            <a:r>
              <a:rPr lang="en-US" sz="1200" dirty="0">
                <a:solidFill>
                  <a:srgbClr val="3366FF"/>
                </a:solidFill>
                <a:latin typeface="Courier New"/>
                <a:cs typeface="Courier New"/>
              </a:rPr>
              <a:t>//********************************************************************</a:t>
            </a:r>
          </a:p>
          <a:p>
            <a:pPr>
              <a:buNone/>
            </a:pPr>
            <a:endParaRPr lang="en-US" sz="1200" dirty="0">
              <a:latin typeface="Courier New"/>
              <a:cs typeface="Courier New"/>
            </a:endParaRPr>
          </a:p>
          <a:p>
            <a:pPr>
              <a:buNone/>
            </a:pPr>
            <a:r>
              <a:rPr lang="en-US" sz="1200" dirty="0">
                <a:latin typeface="Courier New"/>
                <a:cs typeface="Courier New"/>
              </a:rPr>
              <a:t>public class </a:t>
            </a:r>
            <a:r>
              <a:rPr lang="en-US" sz="1200" dirty="0" err="1">
                <a:latin typeface="Courier New"/>
                <a:cs typeface="Courier New"/>
              </a:rPr>
              <a:t>TempConverter</a:t>
            </a:r>
            <a:endParaRPr lang="en-US" sz="1200" dirty="0">
              <a:latin typeface="Courier New"/>
              <a:cs typeface="Courier New"/>
            </a:endParaRPr>
          </a:p>
          <a:p>
            <a:pPr>
              <a:buNone/>
            </a:pPr>
            <a:r>
              <a:rPr lang="en-US" sz="1200" dirty="0">
                <a:latin typeface="Courier New"/>
                <a:cs typeface="Courier New"/>
              </a:rPr>
              <a:t>{</a:t>
            </a:r>
          </a:p>
          <a:p>
            <a:pPr>
              <a:buNone/>
            </a:pPr>
            <a:r>
              <a:rPr lang="en-US" sz="1200" dirty="0">
                <a:latin typeface="Courier New"/>
                <a:cs typeface="Courier New"/>
              </a:rPr>
              <a:t>   </a:t>
            </a:r>
            <a:r>
              <a:rPr lang="en-US" sz="1200" dirty="0">
                <a:solidFill>
                  <a:srgbClr val="3366FF"/>
                </a:solidFill>
                <a:latin typeface="Courier New"/>
                <a:cs typeface="Courier New"/>
              </a:rPr>
              <a:t>//-----------------------------------------------------------------</a:t>
            </a:r>
          </a:p>
          <a:p>
            <a:pPr>
              <a:buNone/>
            </a:pPr>
            <a:r>
              <a:rPr lang="en-US" sz="1200" dirty="0">
                <a:solidFill>
                  <a:srgbClr val="3366FF"/>
                </a:solidFill>
                <a:latin typeface="Courier New"/>
                <a:cs typeface="Courier New"/>
              </a:rPr>
              <a:t>   //  Computes the Fahrenheit equivalent of a specific Celsius</a:t>
            </a:r>
          </a:p>
          <a:p>
            <a:pPr>
              <a:buNone/>
            </a:pPr>
            <a:r>
              <a:rPr lang="en-US" sz="1200" dirty="0">
                <a:solidFill>
                  <a:srgbClr val="3366FF"/>
                </a:solidFill>
                <a:latin typeface="Courier New"/>
                <a:cs typeface="Courier New"/>
              </a:rPr>
              <a:t>   //  value using the formula F = (9/5)C + 32.</a:t>
            </a:r>
          </a:p>
          <a:p>
            <a:pPr>
              <a:buNone/>
            </a:pPr>
            <a:r>
              <a:rPr lang="en-US" sz="1200" dirty="0">
                <a:solidFill>
                  <a:srgbClr val="3366FF"/>
                </a:solidFill>
                <a:latin typeface="Courier New"/>
                <a:cs typeface="Courier New"/>
              </a:rPr>
              <a:t>   //-----------------------------------------------------------------</a:t>
            </a:r>
          </a:p>
          <a:p>
            <a:pPr>
              <a:buNone/>
            </a:pPr>
            <a:r>
              <a:rPr lang="en-US" sz="1200" dirty="0">
                <a:latin typeface="Courier New"/>
                <a:cs typeface="Courier New"/>
              </a:rPr>
              <a:t>   public static void main (String[] </a:t>
            </a:r>
            <a:r>
              <a:rPr lang="en-US" sz="1200" dirty="0" err="1">
                <a:latin typeface="Courier New"/>
                <a:cs typeface="Courier New"/>
              </a:rPr>
              <a:t>args</a:t>
            </a:r>
            <a:r>
              <a:rPr lang="en-US" sz="1200" dirty="0">
                <a:latin typeface="Courier New"/>
                <a:cs typeface="Courier New"/>
              </a:rPr>
              <a:t>)</a:t>
            </a:r>
          </a:p>
          <a:p>
            <a:pPr>
              <a:buNone/>
            </a:pPr>
            <a:r>
              <a:rPr lang="en-US" sz="1200" dirty="0">
                <a:latin typeface="Courier New"/>
                <a:cs typeface="Courier New"/>
              </a:rPr>
              <a:t>   {</a:t>
            </a:r>
          </a:p>
          <a:p>
            <a:pPr>
              <a:buNone/>
            </a:pPr>
            <a:r>
              <a:rPr lang="en-US" sz="1200" dirty="0">
                <a:latin typeface="Courier New"/>
                <a:cs typeface="Courier New"/>
              </a:rPr>
              <a:t>      final </a:t>
            </a:r>
            <a:r>
              <a:rPr lang="en-US" sz="1200" dirty="0" err="1">
                <a:latin typeface="Courier New"/>
                <a:cs typeface="Courier New"/>
              </a:rPr>
              <a:t>int</a:t>
            </a:r>
            <a:r>
              <a:rPr lang="en-US" sz="1200" dirty="0">
                <a:latin typeface="Courier New"/>
                <a:cs typeface="Courier New"/>
              </a:rPr>
              <a:t> BASE = 32;</a:t>
            </a:r>
          </a:p>
          <a:p>
            <a:pPr>
              <a:buNone/>
            </a:pPr>
            <a:r>
              <a:rPr lang="en-US" sz="1200" dirty="0">
                <a:latin typeface="Courier New"/>
                <a:cs typeface="Courier New"/>
              </a:rPr>
              <a:t>      final double CONVERSION_FACTOR = 9.0 / 5.0;</a:t>
            </a:r>
          </a:p>
          <a:p>
            <a:pPr>
              <a:buNone/>
            </a:pPr>
            <a:endParaRPr lang="en-US" sz="1200" dirty="0">
              <a:latin typeface="Courier New"/>
              <a:cs typeface="Courier New"/>
            </a:endParaRPr>
          </a:p>
          <a:p>
            <a:pPr>
              <a:buNone/>
            </a:pPr>
            <a:r>
              <a:rPr lang="en-US" sz="1200" dirty="0">
                <a:latin typeface="Courier New"/>
                <a:cs typeface="Courier New"/>
              </a:rPr>
              <a:t>      double </a:t>
            </a:r>
            <a:r>
              <a:rPr lang="en-US" sz="1200" dirty="0" err="1">
                <a:latin typeface="Courier New"/>
                <a:cs typeface="Courier New"/>
              </a:rPr>
              <a:t>fahrenheitTemp</a:t>
            </a:r>
            <a:r>
              <a:rPr lang="en-US" sz="1200" dirty="0">
                <a:latin typeface="Courier New"/>
                <a:cs typeface="Courier New"/>
              </a:rPr>
              <a:t>;</a:t>
            </a:r>
          </a:p>
          <a:p>
            <a:pPr>
              <a:buNone/>
            </a:pPr>
            <a:r>
              <a:rPr lang="en-US" sz="1200" dirty="0">
                <a:latin typeface="Courier New"/>
                <a:cs typeface="Courier New"/>
              </a:rPr>
              <a:t>      </a:t>
            </a:r>
            <a:r>
              <a:rPr lang="en-US" sz="1200" dirty="0" err="1">
                <a:latin typeface="Courier New"/>
                <a:cs typeface="Courier New"/>
              </a:rPr>
              <a:t>int</a:t>
            </a:r>
            <a:r>
              <a:rPr lang="en-US" sz="1200" dirty="0">
                <a:latin typeface="Courier New"/>
                <a:cs typeface="Courier New"/>
              </a:rPr>
              <a:t> </a:t>
            </a:r>
            <a:r>
              <a:rPr lang="en-US" sz="1200" dirty="0" err="1">
                <a:latin typeface="Courier New"/>
                <a:cs typeface="Courier New"/>
              </a:rPr>
              <a:t>celsiusTemp</a:t>
            </a:r>
            <a:r>
              <a:rPr lang="en-US" sz="1200" dirty="0">
                <a:latin typeface="Courier New"/>
                <a:cs typeface="Courier New"/>
              </a:rPr>
              <a:t> = 24;  </a:t>
            </a:r>
            <a:r>
              <a:rPr lang="en-US" sz="1200" dirty="0">
                <a:solidFill>
                  <a:srgbClr val="3366FF"/>
                </a:solidFill>
                <a:latin typeface="Courier New"/>
                <a:cs typeface="Courier New"/>
              </a:rPr>
              <a:t>// value to convert</a:t>
            </a:r>
          </a:p>
          <a:p>
            <a:pPr>
              <a:buNone/>
            </a:pPr>
            <a:endParaRPr lang="en-US" sz="1200" dirty="0">
              <a:latin typeface="Courier New"/>
              <a:cs typeface="Courier New"/>
            </a:endParaRPr>
          </a:p>
          <a:p>
            <a:pPr>
              <a:buNone/>
            </a:pPr>
            <a:r>
              <a:rPr lang="en-US" sz="1200" dirty="0">
                <a:latin typeface="Courier New"/>
                <a:cs typeface="Courier New"/>
              </a:rPr>
              <a:t>      </a:t>
            </a:r>
            <a:r>
              <a:rPr lang="en-US" sz="1200" dirty="0" err="1">
                <a:latin typeface="Courier New"/>
                <a:cs typeface="Courier New"/>
              </a:rPr>
              <a:t>fahrenheitTemp</a:t>
            </a:r>
            <a:r>
              <a:rPr lang="en-US" sz="1200" dirty="0">
                <a:latin typeface="Courier New"/>
                <a:cs typeface="Courier New"/>
              </a:rPr>
              <a:t> = </a:t>
            </a:r>
            <a:r>
              <a:rPr lang="en-US" sz="1200" dirty="0" err="1">
                <a:latin typeface="Courier New"/>
                <a:cs typeface="Courier New"/>
              </a:rPr>
              <a:t>celsiusTemp</a:t>
            </a:r>
            <a:r>
              <a:rPr lang="en-US" sz="1200" dirty="0">
                <a:latin typeface="Courier New"/>
                <a:cs typeface="Courier New"/>
              </a:rPr>
              <a:t> * CONVERSION_FACTOR + BASE;</a:t>
            </a:r>
          </a:p>
          <a:p>
            <a:pPr>
              <a:buNone/>
            </a:pPr>
            <a:endParaRPr lang="en-US" sz="1200" dirty="0">
              <a:latin typeface="Courier New"/>
              <a:cs typeface="Courier New"/>
            </a:endParaRPr>
          </a:p>
          <a:p>
            <a:pPr>
              <a:buNone/>
            </a:pPr>
            <a:r>
              <a:rPr lang="en-US" sz="1200" dirty="0">
                <a:latin typeface="Courier New"/>
                <a:cs typeface="Courier New"/>
              </a:rPr>
              <a:t>      </a:t>
            </a:r>
            <a:r>
              <a:rPr lang="en-US" sz="1200" dirty="0" err="1">
                <a:latin typeface="Courier New"/>
                <a:cs typeface="Courier New"/>
              </a:rPr>
              <a:t>System.out.println</a:t>
            </a:r>
            <a:r>
              <a:rPr lang="en-US" sz="1200" dirty="0">
                <a:latin typeface="Courier New"/>
                <a:cs typeface="Courier New"/>
              </a:rPr>
              <a:t> ("Celsius Temperature: " + </a:t>
            </a:r>
            <a:r>
              <a:rPr lang="en-US" sz="1200" dirty="0" err="1">
                <a:latin typeface="Courier New"/>
                <a:cs typeface="Courier New"/>
              </a:rPr>
              <a:t>celsiusTemp</a:t>
            </a:r>
            <a:r>
              <a:rPr lang="en-US" sz="1200" dirty="0">
                <a:latin typeface="Courier New"/>
                <a:cs typeface="Courier New"/>
              </a:rPr>
              <a:t>);</a:t>
            </a:r>
          </a:p>
          <a:p>
            <a:pPr>
              <a:buNone/>
            </a:pPr>
            <a:r>
              <a:rPr lang="en-US" sz="1200" dirty="0">
                <a:latin typeface="Courier New"/>
                <a:cs typeface="Courier New"/>
              </a:rPr>
              <a:t>      </a:t>
            </a:r>
            <a:r>
              <a:rPr lang="en-US" sz="1200" dirty="0" err="1">
                <a:latin typeface="Courier New"/>
                <a:cs typeface="Courier New"/>
              </a:rPr>
              <a:t>System.out.println</a:t>
            </a:r>
            <a:r>
              <a:rPr lang="en-US" sz="1200" dirty="0">
                <a:latin typeface="Courier New"/>
                <a:cs typeface="Courier New"/>
              </a:rPr>
              <a:t> ("Fahrenheit Equivalent: " + </a:t>
            </a:r>
            <a:r>
              <a:rPr lang="en-US" sz="1200" dirty="0" err="1">
                <a:latin typeface="Courier New"/>
                <a:cs typeface="Courier New"/>
              </a:rPr>
              <a:t>fahrenheitTemp</a:t>
            </a:r>
            <a:r>
              <a:rPr lang="en-US" sz="1200" dirty="0">
                <a:latin typeface="Courier New"/>
                <a:cs typeface="Courier New"/>
              </a:rPr>
              <a:t>);</a:t>
            </a:r>
          </a:p>
          <a:p>
            <a:pPr>
              <a:buNone/>
            </a:pPr>
            <a:r>
              <a:rPr lang="en-US" sz="1200" dirty="0">
                <a:latin typeface="Courier New"/>
                <a:cs typeface="Courier New"/>
              </a:rPr>
              <a:t>   }</a:t>
            </a:r>
          </a:p>
          <a:p>
            <a:pPr>
              <a:buNone/>
            </a:pPr>
            <a:r>
              <a:rPr lang="en-US" sz="1200" dirty="0">
                <a:latin typeface="Courier New"/>
                <a:cs typeface="Courier New"/>
              </a:rPr>
              <a:t>}		</a:t>
            </a:r>
          </a:p>
          <a:p>
            <a:pPr>
              <a:buNone/>
            </a:pPr>
            <a:endParaRPr lang="en-US" sz="1200" dirty="0">
              <a:latin typeface="Courier New"/>
              <a:cs typeface="Courier New"/>
            </a:endParaRP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53</a:t>
            </a:fld>
            <a:endParaRPr lang="en-US" dirty="0"/>
          </a:p>
        </p:txBody>
      </p:sp>
      <p:sp>
        <p:nvSpPr>
          <p:cNvPr id="6" name="Explosion 2 5"/>
          <p:cNvSpPr/>
          <p:nvPr/>
        </p:nvSpPr>
        <p:spPr>
          <a:xfrm>
            <a:off x="5789142" y="3207904"/>
            <a:ext cx="3190009" cy="142355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 What results?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Revisited</a:t>
            </a:r>
          </a:p>
        </p:txBody>
      </p:sp>
      <p:sp>
        <p:nvSpPr>
          <p:cNvPr id="3" name="Content Placeholder 2"/>
          <p:cNvSpPr>
            <a:spLocks noGrp="1"/>
          </p:cNvSpPr>
          <p:nvPr>
            <p:ph idx="1"/>
          </p:nvPr>
        </p:nvSpPr>
        <p:spPr/>
        <p:txBody>
          <a:bodyPr/>
          <a:lstStyle/>
          <a:p>
            <a:r>
              <a:rPr lang="en-US" dirty="0"/>
              <a:t>The assignment operator has a lower precedence than the arithmetic operators.</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54</a:t>
            </a:fld>
            <a:endParaRPr lang="en-US" dirty="0"/>
          </a:p>
        </p:txBody>
      </p:sp>
      <p:sp>
        <p:nvSpPr>
          <p:cNvPr id="6" name="Text Box 4"/>
          <p:cNvSpPr txBox="1">
            <a:spLocks noChangeArrowheads="1"/>
          </p:cNvSpPr>
          <p:nvPr/>
        </p:nvSpPr>
        <p:spPr bwMode="auto">
          <a:xfrm>
            <a:off x="3113088" y="2467512"/>
            <a:ext cx="4738687" cy="701675"/>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2000" b="1" baseline="0" dirty="0">
                <a:solidFill>
                  <a:srgbClr val="008000"/>
                </a:solidFill>
                <a:latin typeface="Arial" pitchFamily="-110" charset="0"/>
              </a:rPr>
              <a:t>First the expression on the right hand</a:t>
            </a:r>
          </a:p>
          <a:p>
            <a:pPr algn="ctr"/>
            <a:r>
              <a:rPr lang="en-US" sz="2000" b="1" baseline="0" dirty="0">
                <a:solidFill>
                  <a:srgbClr val="008000"/>
                </a:solidFill>
                <a:latin typeface="Arial" pitchFamily="-110" charset="0"/>
              </a:rPr>
              <a:t>side of the = operator is evaluated.</a:t>
            </a:r>
          </a:p>
        </p:txBody>
      </p:sp>
      <p:sp>
        <p:nvSpPr>
          <p:cNvPr id="7" name="Text Box 5"/>
          <p:cNvSpPr txBox="1">
            <a:spLocks noChangeArrowheads="1"/>
          </p:cNvSpPr>
          <p:nvPr/>
        </p:nvSpPr>
        <p:spPr bwMode="auto">
          <a:xfrm>
            <a:off x="1849438" y="5361524"/>
            <a:ext cx="3876675" cy="701675"/>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2000" b="1" baseline="0" dirty="0">
                <a:solidFill>
                  <a:srgbClr val="008000"/>
                </a:solidFill>
                <a:latin typeface="Arial" pitchFamily="-110" charset="0"/>
              </a:rPr>
              <a:t>Then the result is stored in the</a:t>
            </a:r>
          </a:p>
          <a:p>
            <a:pPr algn="ctr"/>
            <a:r>
              <a:rPr lang="en-US" sz="2000" b="1" baseline="0" dirty="0">
                <a:solidFill>
                  <a:srgbClr val="008000"/>
                </a:solidFill>
                <a:latin typeface="Arial" pitchFamily="-110" charset="0"/>
              </a:rPr>
              <a:t>variable on the left hand side.</a:t>
            </a:r>
          </a:p>
        </p:txBody>
      </p:sp>
      <p:sp>
        <p:nvSpPr>
          <p:cNvPr id="8" name="Text Box 6"/>
          <p:cNvSpPr txBox="1">
            <a:spLocks noChangeArrowheads="1"/>
          </p:cNvSpPr>
          <p:nvPr/>
        </p:nvSpPr>
        <p:spPr bwMode="auto">
          <a:xfrm>
            <a:off x="1905000" y="3389849"/>
            <a:ext cx="53657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aseline="0" dirty="0">
                <a:latin typeface="Courier New" pitchFamily="-110" charset="0"/>
              </a:rPr>
              <a:t>answer  =  sum / 4 + MAX * lowest;</a:t>
            </a:r>
            <a:endParaRPr lang="en-US" baseline="0" dirty="0">
              <a:latin typeface="Courier New" pitchFamily="-110" charset="0"/>
            </a:endParaRPr>
          </a:p>
        </p:txBody>
      </p:sp>
      <p:sp>
        <p:nvSpPr>
          <p:cNvPr id="9" name="AutoShape 7"/>
          <p:cNvSpPr>
            <a:spLocks noChangeArrowheads="1"/>
          </p:cNvSpPr>
          <p:nvPr/>
        </p:nvSpPr>
        <p:spPr bwMode="auto">
          <a:xfrm>
            <a:off x="4191000" y="3842287"/>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1</a:t>
            </a:r>
            <a:endParaRPr lang="en-US" baseline="0">
              <a:latin typeface="Arial" pitchFamily="-110" charset="0"/>
            </a:endParaRPr>
          </a:p>
        </p:txBody>
      </p:sp>
      <p:sp>
        <p:nvSpPr>
          <p:cNvPr id="10" name="AutoShape 8"/>
          <p:cNvSpPr>
            <a:spLocks noChangeArrowheads="1"/>
          </p:cNvSpPr>
          <p:nvPr/>
        </p:nvSpPr>
        <p:spPr bwMode="auto">
          <a:xfrm>
            <a:off x="3124200" y="3842287"/>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4</a:t>
            </a:r>
            <a:endParaRPr lang="en-US" baseline="0">
              <a:latin typeface="Arial" pitchFamily="-110" charset="0"/>
            </a:endParaRPr>
          </a:p>
        </p:txBody>
      </p:sp>
      <p:sp>
        <p:nvSpPr>
          <p:cNvPr id="11" name="AutoShape 9"/>
          <p:cNvSpPr>
            <a:spLocks noChangeArrowheads="1"/>
          </p:cNvSpPr>
          <p:nvPr/>
        </p:nvSpPr>
        <p:spPr bwMode="auto">
          <a:xfrm>
            <a:off x="4800600" y="3842287"/>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3</a:t>
            </a:r>
            <a:endParaRPr lang="en-US" baseline="0">
              <a:latin typeface="Arial" pitchFamily="-110" charset="0"/>
            </a:endParaRPr>
          </a:p>
        </p:txBody>
      </p:sp>
      <p:sp>
        <p:nvSpPr>
          <p:cNvPr id="12" name="AutoShape 10"/>
          <p:cNvSpPr>
            <a:spLocks noChangeArrowheads="1"/>
          </p:cNvSpPr>
          <p:nvPr/>
        </p:nvSpPr>
        <p:spPr bwMode="auto">
          <a:xfrm>
            <a:off x="5715000" y="3842287"/>
            <a:ext cx="304800" cy="304800"/>
          </a:xfrm>
          <a:prstGeom prst="roundRect">
            <a:avLst>
              <a:gd name="adj" fmla="val 16667"/>
            </a:avLst>
          </a:prstGeom>
          <a:solidFill>
            <a:srgbClr val="F5E985"/>
          </a:solidFill>
          <a:ln w="12700">
            <a:solidFill>
              <a:schemeClr val="tx1"/>
            </a:solidFill>
            <a:round/>
            <a:headEnd type="none" w="sm" len="sm"/>
            <a:tailEnd type="none" w="sm" len="sm"/>
          </a:ln>
        </p:spPr>
        <p:txBody>
          <a:bodyPr wrap="none" anchor="ctr">
            <a:prstTxWarp prst="textNoShape">
              <a:avLst/>
            </a:prstTxWarp>
          </a:bodyPr>
          <a:lstStyle/>
          <a:p>
            <a:pPr algn="ctr"/>
            <a:r>
              <a:rPr lang="en-US" sz="2000" baseline="0">
                <a:latin typeface="Arial" pitchFamily="-110" charset="0"/>
              </a:rPr>
              <a:t>2</a:t>
            </a:r>
            <a:endParaRPr lang="en-US" baseline="0">
              <a:latin typeface="Arial" pitchFamily="-110" charset="0"/>
            </a:endParaRPr>
          </a:p>
        </p:txBody>
      </p:sp>
      <p:sp>
        <p:nvSpPr>
          <p:cNvPr id="13" name="AutoShape 11"/>
          <p:cNvSpPr>
            <a:spLocks/>
          </p:cNvSpPr>
          <p:nvPr/>
        </p:nvSpPr>
        <p:spPr bwMode="auto">
          <a:xfrm rot="16200000" flipV="1">
            <a:off x="5219700" y="3042187"/>
            <a:ext cx="304800" cy="3276600"/>
          </a:xfrm>
          <a:prstGeom prst="leftBrace">
            <a:avLst>
              <a:gd name="adj1" fmla="val 89583"/>
              <a:gd name="adj2" fmla="val 50046"/>
            </a:avLst>
          </a:prstGeom>
          <a:noFill/>
          <a:ln w="31750">
            <a:solidFill>
              <a:srgbClr val="FF3300"/>
            </a:solidFill>
            <a:round/>
            <a:headEnd type="none" w="sm" len="sm"/>
            <a:tailEnd type="none" w="sm" len="sm"/>
          </a:ln>
        </p:spPr>
        <p:txBody>
          <a:bodyPr wrap="none" anchor="ctr">
            <a:prstTxWarp prst="textNoShape">
              <a:avLst/>
            </a:prstTxWarp>
          </a:bodyPr>
          <a:lstStyle/>
          <a:p>
            <a:endParaRPr lang="en-US"/>
          </a:p>
        </p:txBody>
      </p:sp>
      <p:cxnSp>
        <p:nvCxnSpPr>
          <p:cNvPr id="14" name="AutoShape 12"/>
          <p:cNvCxnSpPr>
            <a:cxnSpLocks noChangeShapeType="1"/>
            <a:stCxn id="13" idx="1"/>
          </p:cNvCxnSpPr>
          <p:nvPr/>
        </p:nvCxnSpPr>
        <p:spPr bwMode="auto">
          <a:xfrm rot="16200000" flipV="1">
            <a:off x="3668712" y="3145375"/>
            <a:ext cx="396875" cy="3009900"/>
          </a:xfrm>
          <a:prstGeom prst="bentConnector4">
            <a:avLst>
              <a:gd name="adj1" fmla="val -53602"/>
              <a:gd name="adj2" fmla="val 100000"/>
            </a:avLst>
          </a:prstGeom>
          <a:noFill/>
          <a:ln w="31750">
            <a:solidFill>
              <a:srgbClr val="FF3300"/>
            </a:solidFill>
            <a:miter lim="800000"/>
            <a:headEnd type="none" w="sm" len="sm"/>
            <a:tailEnd type="triangle" w="lg"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9"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nimBg="1" autoUpdateAnimBg="0"/>
      <p:bldP spid="10" grpId="0" animBg="1" autoUpdateAnimBg="0"/>
      <p:bldP spid="11" grpId="0" animBg="1" autoUpdateAnimBg="0"/>
      <p:bldP spid="12" grpId="0" animBg="1" autoUpdateAnimBg="0"/>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 right and left hand sides of an assignment statement can contain the same variable.</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55</a:t>
            </a:fld>
            <a:endParaRPr lang="en-US" dirty="0"/>
          </a:p>
        </p:txBody>
      </p:sp>
      <p:sp>
        <p:nvSpPr>
          <p:cNvPr id="6" name="Text Box 4"/>
          <p:cNvSpPr txBox="1">
            <a:spLocks noChangeArrowheads="1"/>
          </p:cNvSpPr>
          <p:nvPr/>
        </p:nvSpPr>
        <p:spPr bwMode="auto">
          <a:xfrm>
            <a:off x="3390900" y="2576513"/>
            <a:ext cx="3186113" cy="701675"/>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2000" b="1" baseline="0" dirty="0">
                <a:solidFill>
                  <a:srgbClr val="008000"/>
                </a:solidFill>
                <a:latin typeface="Arial" pitchFamily="-110" charset="0"/>
              </a:rPr>
              <a:t>First, one is added to the</a:t>
            </a:r>
          </a:p>
          <a:p>
            <a:pPr algn="ctr"/>
            <a:r>
              <a:rPr lang="en-US" sz="2000" b="1" baseline="0" dirty="0">
                <a:solidFill>
                  <a:srgbClr val="008000"/>
                </a:solidFill>
                <a:latin typeface="Arial" pitchFamily="-110" charset="0"/>
              </a:rPr>
              <a:t>original value of count.</a:t>
            </a:r>
          </a:p>
        </p:txBody>
      </p:sp>
      <p:sp>
        <p:nvSpPr>
          <p:cNvPr id="7" name="Text Box 5"/>
          <p:cNvSpPr txBox="1">
            <a:spLocks noChangeArrowheads="1"/>
          </p:cNvSpPr>
          <p:nvPr/>
        </p:nvSpPr>
        <p:spPr bwMode="auto">
          <a:xfrm>
            <a:off x="1970088" y="4937125"/>
            <a:ext cx="5076825" cy="701675"/>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2000" b="1" baseline="0" dirty="0">
                <a:solidFill>
                  <a:srgbClr val="008000"/>
                </a:solidFill>
                <a:latin typeface="Arial" pitchFamily="-110" charset="0"/>
              </a:rPr>
              <a:t>Then the result is stored back into count</a:t>
            </a:r>
          </a:p>
          <a:p>
            <a:pPr algn="ctr"/>
            <a:r>
              <a:rPr lang="en-US" sz="2000" b="1" baseline="0" dirty="0">
                <a:solidFill>
                  <a:srgbClr val="008000"/>
                </a:solidFill>
                <a:latin typeface="Arial" pitchFamily="-110" charset="0"/>
              </a:rPr>
              <a:t>(overwriting the original value).</a:t>
            </a:r>
          </a:p>
        </p:txBody>
      </p:sp>
      <p:sp>
        <p:nvSpPr>
          <p:cNvPr id="8" name="Text Box 6"/>
          <p:cNvSpPr txBox="1">
            <a:spLocks noChangeArrowheads="1"/>
          </p:cNvSpPr>
          <p:nvPr/>
        </p:nvSpPr>
        <p:spPr bwMode="auto">
          <a:xfrm>
            <a:off x="2663825" y="3422650"/>
            <a:ext cx="32321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aseline="0" dirty="0">
                <a:latin typeface="Courier New" pitchFamily="-110" charset="0"/>
              </a:rPr>
              <a:t>count  =  count + 1;</a:t>
            </a:r>
            <a:endParaRPr lang="en-US" baseline="0" dirty="0">
              <a:latin typeface="Courier New" pitchFamily="-110" charset="0"/>
            </a:endParaRPr>
          </a:p>
        </p:txBody>
      </p:sp>
      <p:sp>
        <p:nvSpPr>
          <p:cNvPr id="9" name="AutoShape 7"/>
          <p:cNvSpPr>
            <a:spLocks/>
          </p:cNvSpPr>
          <p:nvPr/>
        </p:nvSpPr>
        <p:spPr bwMode="auto">
          <a:xfrm rot="16200000" flipV="1">
            <a:off x="4835525" y="3532188"/>
            <a:ext cx="304800" cy="1295400"/>
          </a:xfrm>
          <a:prstGeom prst="leftBrace">
            <a:avLst>
              <a:gd name="adj1" fmla="val 35417"/>
              <a:gd name="adj2" fmla="val 50046"/>
            </a:avLst>
          </a:prstGeom>
          <a:noFill/>
          <a:ln w="31750">
            <a:solidFill>
              <a:srgbClr val="FF3300"/>
            </a:solidFill>
            <a:round/>
            <a:headEnd type="none" w="sm" len="sm"/>
            <a:tailEnd type="none" w="sm" len="sm"/>
          </a:ln>
        </p:spPr>
        <p:txBody>
          <a:bodyPr wrap="none" anchor="ctr">
            <a:prstTxWarp prst="textNoShape">
              <a:avLst/>
            </a:prstTxWarp>
          </a:bodyPr>
          <a:lstStyle/>
          <a:p>
            <a:endParaRPr lang="en-US"/>
          </a:p>
        </p:txBody>
      </p:sp>
      <p:cxnSp>
        <p:nvCxnSpPr>
          <p:cNvPr id="10" name="AutoShape 8"/>
          <p:cNvCxnSpPr>
            <a:cxnSpLocks noChangeShapeType="1"/>
            <a:stCxn id="9" idx="1"/>
          </p:cNvCxnSpPr>
          <p:nvPr/>
        </p:nvCxnSpPr>
        <p:spPr bwMode="auto">
          <a:xfrm rot="16200000" flipV="1">
            <a:off x="3870325" y="3230563"/>
            <a:ext cx="319088" cy="1916112"/>
          </a:xfrm>
          <a:prstGeom prst="bentConnector4">
            <a:avLst>
              <a:gd name="adj1" fmla="val -66667"/>
              <a:gd name="adj2" fmla="val 99583"/>
            </a:avLst>
          </a:prstGeom>
          <a:noFill/>
          <a:ln w="31750">
            <a:solidFill>
              <a:srgbClr val="FF3300"/>
            </a:solidFill>
            <a:miter lim="800000"/>
            <a:headEnd type="none" w="sm" len="sm"/>
            <a:tailEnd type="triangle" w="lg"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4.3 Increment and Decrement Operators</a:t>
            </a:r>
          </a:p>
        </p:txBody>
      </p:sp>
      <p:sp>
        <p:nvSpPr>
          <p:cNvPr id="3" name="Content Placeholder 2"/>
          <p:cNvSpPr>
            <a:spLocks noGrp="1"/>
          </p:cNvSpPr>
          <p:nvPr>
            <p:ph idx="1"/>
          </p:nvPr>
        </p:nvSpPr>
        <p:spPr/>
        <p:txBody>
          <a:bodyPr/>
          <a:lstStyle/>
          <a:p>
            <a:pPr>
              <a:lnSpc>
                <a:spcPct val="90000"/>
              </a:lnSpc>
              <a:spcBef>
                <a:spcPct val="60000"/>
              </a:spcBef>
            </a:pPr>
            <a:r>
              <a:rPr lang="en-US" dirty="0"/>
              <a:t>The increment and decrement operators use only one operand.</a:t>
            </a:r>
          </a:p>
          <a:p>
            <a:pPr>
              <a:lnSpc>
                <a:spcPct val="90000"/>
              </a:lnSpc>
            </a:pPr>
            <a:r>
              <a:rPr lang="en-US" dirty="0"/>
              <a:t>The </a:t>
            </a:r>
            <a:r>
              <a:rPr lang="en-US" i="1" dirty="0"/>
              <a:t>increment operator</a:t>
            </a:r>
            <a:r>
              <a:rPr lang="en-US" dirty="0"/>
              <a:t> (</a:t>
            </a:r>
            <a:r>
              <a:rPr lang="en-US" dirty="0">
                <a:latin typeface="Courier New" pitchFamily="-110" charset="0"/>
              </a:rPr>
              <a:t>++</a:t>
            </a:r>
            <a:r>
              <a:rPr lang="en-US" dirty="0"/>
              <a:t>) adds one to its operand.</a:t>
            </a:r>
          </a:p>
          <a:p>
            <a:pPr>
              <a:lnSpc>
                <a:spcPct val="90000"/>
              </a:lnSpc>
            </a:pPr>
            <a:r>
              <a:rPr lang="en-US" dirty="0"/>
              <a:t>The </a:t>
            </a:r>
            <a:r>
              <a:rPr lang="en-US" i="1" dirty="0"/>
              <a:t>decrement operator</a:t>
            </a:r>
            <a:r>
              <a:rPr lang="en-US" dirty="0"/>
              <a:t> (</a:t>
            </a:r>
            <a:r>
              <a:rPr lang="en-US" dirty="0">
                <a:latin typeface="Courier New" pitchFamily="-110" charset="0"/>
              </a:rPr>
              <a:t>--</a:t>
            </a:r>
            <a:r>
              <a:rPr lang="en-US" dirty="0"/>
              <a:t>) subtracts one from its operand.</a:t>
            </a:r>
          </a:p>
          <a:p>
            <a:pPr>
              <a:lnSpc>
                <a:spcPct val="90000"/>
              </a:lnSpc>
            </a:pPr>
            <a:r>
              <a:rPr lang="en-US" dirty="0"/>
              <a:t>The statement</a:t>
            </a:r>
          </a:p>
          <a:p>
            <a:pPr>
              <a:lnSpc>
                <a:spcPct val="90000"/>
              </a:lnSpc>
              <a:buNone/>
            </a:pPr>
            <a:r>
              <a:rPr lang="en-US" sz="2800" dirty="0">
                <a:latin typeface="Courier New" pitchFamily="-110" charset="0"/>
              </a:rPr>
              <a:t>			</a:t>
            </a:r>
            <a:r>
              <a:rPr lang="en-US" sz="2800" dirty="0">
                <a:solidFill>
                  <a:srgbClr val="FF0000"/>
                </a:solidFill>
                <a:latin typeface="Courier New" pitchFamily="-110" charset="0"/>
              </a:rPr>
              <a:t>count++;</a:t>
            </a:r>
          </a:p>
          <a:p>
            <a:pPr>
              <a:lnSpc>
                <a:spcPct val="90000"/>
              </a:lnSpc>
              <a:buNone/>
            </a:pPr>
            <a:r>
              <a:rPr lang="en-US" dirty="0"/>
              <a:t>	is functionally equivalent to</a:t>
            </a:r>
          </a:p>
          <a:p>
            <a:pPr>
              <a:lnSpc>
                <a:spcPct val="90000"/>
              </a:lnSpc>
              <a:buNone/>
            </a:pPr>
            <a:r>
              <a:rPr lang="en-US" sz="2800" dirty="0">
                <a:latin typeface="Courier New" pitchFamily="-110" charset="0"/>
              </a:rPr>
              <a:t>			</a:t>
            </a:r>
            <a:r>
              <a:rPr lang="en-US" sz="2800" dirty="0">
                <a:solidFill>
                  <a:srgbClr val="FF0000"/>
                </a:solidFill>
                <a:latin typeface="Courier New" pitchFamily="-110" charset="0"/>
              </a:rPr>
              <a:t>count = count + 1;</a:t>
            </a:r>
          </a:p>
          <a:p>
            <a:endParaRPr lang="en-US" dirty="0"/>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spcBef>
                <a:spcPct val="75000"/>
              </a:spcBef>
            </a:pPr>
            <a:r>
              <a:rPr lang="en-US" dirty="0"/>
              <a:t>The increment and decrement operators can be applied in </a:t>
            </a:r>
            <a:r>
              <a:rPr lang="en-US" i="1" dirty="0"/>
              <a:t>postfix form</a:t>
            </a:r>
            <a:endParaRPr lang="en-US" dirty="0"/>
          </a:p>
          <a:p>
            <a:pPr algn="ctr">
              <a:lnSpc>
                <a:spcPct val="90000"/>
              </a:lnSpc>
              <a:spcBef>
                <a:spcPct val="75000"/>
              </a:spcBef>
              <a:buNone/>
            </a:pPr>
            <a:r>
              <a:rPr lang="en-US" sz="2595" dirty="0">
                <a:latin typeface="Courier New" pitchFamily="-110" charset="0"/>
              </a:rPr>
              <a:t>int </a:t>
            </a:r>
            <a:r>
              <a:rPr lang="en-US" sz="2595" dirty="0" err="1">
                <a:latin typeface="Courier New" pitchFamily="-110" charset="0"/>
              </a:rPr>
              <a:t>tmp</a:t>
            </a:r>
            <a:r>
              <a:rPr lang="en-US" sz="2595" dirty="0">
                <a:latin typeface="Courier New" pitchFamily="-110" charset="0"/>
              </a:rPr>
              <a:t>, count = 0; </a:t>
            </a:r>
            <a:r>
              <a:rPr lang="en-US" sz="2595" dirty="0" err="1">
                <a:latin typeface="Courier New" pitchFamily="-110" charset="0"/>
              </a:rPr>
              <a:t>tmp</a:t>
            </a:r>
            <a:r>
              <a:rPr lang="en-US" sz="2595" dirty="0">
                <a:latin typeface="Courier New" pitchFamily="-110" charset="0"/>
              </a:rPr>
              <a:t> = count++; count++; </a:t>
            </a:r>
          </a:p>
          <a:p>
            <a:pPr>
              <a:lnSpc>
                <a:spcPct val="90000"/>
              </a:lnSpc>
              <a:spcBef>
                <a:spcPct val="75000"/>
              </a:spcBef>
            </a:pPr>
            <a:r>
              <a:rPr lang="en-US" dirty="0"/>
              <a:t>or </a:t>
            </a:r>
            <a:r>
              <a:rPr lang="en-US" i="1" dirty="0"/>
              <a:t>prefix form</a:t>
            </a:r>
            <a:endParaRPr lang="en-US" dirty="0"/>
          </a:p>
          <a:p>
            <a:pPr algn="ctr">
              <a:lnSpc>
                <a:spcPct val="90000"/>
              </a:lnSpc>
              <a:spcBef>
                <a:spcPct val="75000"/>
              </a:spcBef>
              <a:buNone/>
            </a:pPr>
            <a:r>
              <a:rPr lang="en-US" sz="2595" dirty="0">
                <a:latin typeface="Courier New" pitchFamily="-110" charset="0"/>
              </a:rPr>
              <a:t>int </a:t>
            </a:r>
            <a:r>
              <a:rPr lang="en-US" sz="2595" dirty="0" err="1">
                <a:latin typeface="Courier New" pitchFamily="-110" charset="0"/>
              </a:rPr>
              <a:t>tmp</a:t>
            </a:r>
            <a:r>
              <a:rPr lang="en-US" sz="2595" dirty="0">
                <a:latin typeface="Courier New" pitchFamily="-110" charset="0"/>
              </a:rPr>
              <a:t>, count = 0; </a:t>
            </a:r>
            <a:r>
              <a:rPr lang="en-US" sz="2595" dirty="0" err="1">
                <a:latin typeface="Courier New" pitchFamily="-110" charset="0"/>
              </a:rPr>
              <a:t>tmp</a:t>
            </a:r>
            <a:r>
              <a:rPr lang="en-US" sz="2595" dirty="0">
                <a:latin typeface="Courier New" pitchFamily="-110" charset="0"/>
              </a:rPr>
              <a:t> = --count; --count;</a:t>
            </a:r>
          </a:p>
          <a:p>
            <a:pPr>
              <a:lnSpc>
                <a:spcPct val="90000"/>
              </a:lnSpc>
              <a:spcBef>
                <a:spcPct val="75000"/>
              </a:spcBef>
            </a:pPr>
            <a:r>
              <a:rPr lang="en-US" dirty="0"/>
              <a:t>When used as part of a larger expression, the two forms can have different effects.</a:t>
            </a:r>
          </a:p>
          <a:p>
            <a:pPr>
              <a:lnSpc>
                <a:spcPct val="90000"/>
              </a:lnSpc>
              <a:spcBef>
                <a:spcPct val="75000"/>
              </a:spcBef>
            </a:pPr>
            <a:r>
              <a:rPr lang="en-US" dirty="0"/>
              <a:t>Because of their subtleties, the increment and decrement operators </a:t>
            </a:r>
            <a:r>
              <a:rPr lang="en-US" dirty="0">
                <a:solidFill>
                  <a:srgbClr val="FF0000"/>
                </a:solidFill>
              </a:rPr>
              <a:t>SHOULD</a:t>
            </a:r>
            <a:r>
              <a:rPr lang="en-US" dirty="0"/>
              <a:t> be used with care.</a:t>
            </a:r>
          </a:p>
          <a:p>
            <a:endParaRPr lang="en-US" dirty="0"/>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4.4 Assignment Operators</a:t>
            </a:r>
          </a:p>
        </p:txBody>
      </p:sp>
      <p:sp>
        <p:nvSpPr>
          <p:cNvPr id="3" name="Content Placeholder 2"/>
          <p:cNvSpPr>
            <a:spLocks noGrp="1"/>
          </p:cNvSpPr>
          <p:nvPr>
            <p:ph idx="1"/>
          </p:nvPr>
        </p:nvSpPr>
        <p:spPr/>
        <p:txBody>
          <a:bodyPr>
            <a:normAutofit lnSpcReduction="10000"/>
          </a:bodyPr>
          <a:lstStyle/>
          <a:p>
            <a:pPr>
              <a:lnSpc>
                <a:spcPct val="90000"/>
              </a:lnSpc>
              <a:spcBef>
                <a:spcPct val="75000"/>
              </a:spcBef>
            </a:pPr>
            <a:r>
              <a:rPr lang="en-US" dirty="0"/>
              <a:t>Often we perform an operation on a variable, and then store the result back into that variable.</a:t>
            </a:r>
          </a:p>
          <a:p>
            <a:pPr>
              <a:lnSpc>
                <a:spcPct val="90000"/>
              </a:lnSpc>
              <a:spcBef>
                <a:spcPct val="75000"/>
              </a:spcBef>
            </a:pPr>
            <a:r>
              <a:rPr lang="en-US" dirty="0"/>
              <a:t>Java provides </a:t>
            </a:r>
            <a:r>
              <a:rPr lang="en-US" i="1" dirty="0">
                <a:solidFill>
                  <a:srgbClr val="0000FF"/>
                </a:solidFill>
              </a:rPr>
              <a:t>assignment operators</a:t>
            </a:r>
            <a:r>
              <a:rPr lang="en-US" dirty="0">
                <a:solidFill>
                  <a:srgbClr val="0000FF"/>
                </a:solidFill>
              </a:rPr>
              <a:t> </a:t>
            </a:r>
            <a:r>
              <a:rPr lang="en-US" dirty="0"/>
              <a:t>to simplify that process.</a:t>
            </a:r>
          </a:p>
          <a:p>
            <a:pPr>
              <a:lnSpc>
                <a:spcPct val="90000"/>
              </a:lnSpc>
              <a:spcBef>
                <a:spcPct val="75000"/>
              </a:spcBef>
            </a:pPr>
            <a:r>
              <a:rPr lang="en-US" dirty="0"/>
              <a:t>For example, the statement</a:t>
            </a:r>
          </a:p>
          <a:p>
            <a:pPr>
              <a:lnSpc>
                <a:spcPct val="90000"/>
              </a:lnSpc>
              <a:spcBef>
                <a:spcPct val="75000"/>
              </a:spcBef>
              <a:buNone/>
            </a:pPr>
            <a:r>
              <a:rPr lang="en-US" sz="2800" dirty="0">
                <a:latin typeface="Courier New" pitchFamily="-110" charset="0"/>
              </a:rPr>
              <a:t>			num += count;</a:t>
            </a:r>
          </a:p>
          <a:p>
            <a:pPr>
              <a:lnSpc>
                <a:spcPct val="90000"/>
              </a:lnSpc>
              <a:spcBef>
                <a:spcPct val="75000"/>
              </a:spcBef>
              <a:buNone/>
            </a:pPr>
            <a:r>
              <a:rPr lang="en-US" dirty="0"/>
              <a:t>	is equivalent to</a:t>
            </a:r>
          </a:p>
          <a:p>
            <a:pPr>
              <a:lnSpc>
                <a:spcPct val="90000"/>
              </a:lnSpc>
              <a:spcBef>
                <a:spcPct val="75000"/>
              </a:spcBef>
              <a:buNone/>
            </a:pPr>
            <a:r>
              <a:rPr lang="en-US" sz="2800" dirty="0">
                <a:latin typeface="Courier New" pitchFamily="-110" charset="0"/>
              </a:rPr>
              <a:t>			num = num + count;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There are many assignment operators in Java, including the following:</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59</a:t>
            </a:fld>
            <a:endParaRPr lang="en-US" dirty="0"/>
          </a:p>
        </p:txBody>
      </p:sp>
      <p:grpSp>
        <p:nvGrpSpPr>
          <p:cNvPr id="6" name="Group 4"/>
          <p:cNvGrpSpPr>
            <a:grpSpLocks/>
          </p:cNvGrpSpPr>
          <p:nvPr/>
        </p:nvGrpSpPr>
        <p:grpSpPr bwMode="auto">
          <a:xfrm>
            <a:off x="1142999" y="1896533"/>
            <a:ext cx="6993467" cy="3699934"/>
            <a:chOff x="820" y="1572"/>
            <a:chExt cx="3928" cy="1897"/>
          </a:xfrm>
        </p:grpSpPr>
        <p:sp>
          <p:nvSpPr>
            <p:cNvPr id="7" name="Rectangle 5"/>
            <p:cNvSpPr>
              <a:spLocks noChangeArrowheads="1"/>
            </p:cNvSpPr>
            <p:nvPr/>
          </p:nvSpPr>
          <p:spPr bwMode="auto">
            <a:xfrm>
              <a:off x="820" y="1572"/>
              <a:ext cx="1064" cy="1897"/>
            </a:xfrm>
            <a:prstGeom prst="rect">
              <a:avLst/>
            </a:prstGeom>
            <a:noFill/>
            <a:ln w="9525">
              <a:noFill/>
              <a:miter lim="800000"/>
              <a:headEnd/>
              <a:tailEnd/>
            </a:ln>
          </p:spPr>
          <p:txBody>
            <a:bodyPr wrap="none" lIns="92075" tIns="46038" rIns="92075" bIns="46038" anchor="ctr">
              <a:prstTxWarp prst="textNoShape">
                <a:avLst/>
              </a:prstTxWarp>
            </a:bodyPr>
            <a:lstStyle/>
            <a:p>
              <a:pPr algn="ctr"/>
              <a:r>
                <a:rPr lang="en-US" b="1" u="sng" baseline="0" dirty="0">
                  <a:solidFill>
                    <a:srgbClr val="008000"/>
                  </a:solidFill>
                  <a:latin typeface="Arial" pitchFamily="-110" charset="0"/>
                </a:rPr>
                <a:t>Operator</a:t>
              </a:r>
              <a:endParaRPr lang="en-US" baseline="0" dirty="0">
                <a:solidFill>
                  <a:srgbClr val="008000"/>
                </a:solidFill>
                <a:latin typeface="Arial" pitchFamily="-110" charset="0"/>
              </a:endParaRPr>
            </a:p>
            <a:p>
              <a:pPr algn="ctr"/>
              <a:endParaRPr lang="en-US" baseline="0" dirty="0">
                <a:solidFill>
                  <a:srgbClr val="008000"/>
                </a:solidFill>
                <a:latin typeface="Arial" pitchFamily="-110" charset="0"/>
              </a:endParaRPr>
            </a:p>
            <a:p>
              <a:pPr algn="ctr"/>
              <a:r>
                <a:rPr lang="en-US" b="1" baseline="0" dirty="0">
                  <a:latin typeface="Courier New" pitchFamily="-110" charset="0"/>
                </a:rPr>
                <a:t>+=</a:t>
              </a:r>
            </a:p>
            <a:p>
              <a:pPr algn="ctr"/>
              <a:r>
                <a:rPr lang="en-US" b="1" baseline="0" dirty="0">
                  <a:latin typeface="Courier New" pitchFamily="-110" charset="0"/>
                </a:rPr>
                <a:t>-=</a:t>
              </a:r>
            </a:p>
            <a:p>
              <a:pPr algn="ctr"/>
              <a:r>
                <a:rPr lang="en-US" b="1" baseline="0" dirty="0">
                  <a:latin typeface="Courier New" pitchFamily="-110" charset="0"/>
                </a:rPr>
                <a:t>*=</a:t>
              </a:r>
            </a:p>
            <a:p>
              <a:pPr algn="ctr"/>
              <a:r>
                <a:rPr lang="en-US" b="1" baseline="0" dirty="0">
                  <a:latin typeface="Courier New" pitchFamily="-110" charset="0"/>
                </a:rPr>
                <a:t>/=</a:t>
              </a:r>
            </a:p>
            <a:p>
              <a:pPr algn="ctr"/>
              <a:r>
                <a:rPr lang="en-US" b="1" baseline="0" dirty="0">
                  <a:latin typeface="Courier New" pitchFamily="-110" charset="0"/>
                </a:rPr>
                <a:t>%=</a:t>
              </a:r>
              <a:endParaRPr lang="en-US" baseline="0" dirty="0">
                <a:latin typeface="Courier New" pitchFamily="-110" charset="0"/>
              </a:endParaRPr>
            </a:p>
          </p:txBody>
        </p:sp>
        <p:sp>
          <p:nvSpPr>
            <p:cNvPr id="8" name="Rectangle 6"/>
            <p:cNvSpPr>
              <a:spLocks noChangeArrowheads="1"/>
            </p:cNvSpPr>
            <p:nvPr/>
          </p:nvSpPr>
          <p:spPr bwMode="auto">
            <a:xfrm>
              <a:off x="2021" y="1572"/>
              <a:ext cx="1064" cy="1897"/>
            </a:xfrm>
            <a:prstGeom prst="rect">
              <a:avLst/>
            </a:prstGeom>
            <a:noFill/>
            <a:ln w="9525">
              <a:noFill/>
              <a:miter lim="800000"/>
              <a:headEnd/>
              <a:tailEnd/>
            </a:ln>
          </p:spPr>
          <p:txBody>
            <a:bodyPr wrap="none" lIns="92075" tIns="46038" rIns="92075" bIns="46038" anchor="ctr">
              <a:prstTxWarp prst="textNoShape">
                <a:avLst/>
              </a:prstTxWarp>
            </a:bodyPr>
            <a:lstStyle/>
            <a:p>
              <a:pPr algn="ctr"/>
              <a:r>
                <a:rPr lang="en-US" b="1" u="sng" baseline="0" dirty="0">
                  <a:solidFill>
                    <a:srgbClr val="008000"/>
                  </a:solidFill>
                  <a:latin typeface="Arial" pitchFamily="-110" charset="0"/>
                </a:rPr>
                <a:t>Example</a:t>
              </a:r>
              <a:endParaRPr lang="en-US" baseline="0" dirty="0">
                <a:solidFill>
                  <a:srgbClr val="008000"/>
                </a:solidFill>
                <a:latin typeface="Arial" pitchFamily="-110" charset="0"/>
              </a:endParaRPr>
            </a:p>
            <a:p>
              <a:pPr algn="ctr"/>
              <a:endParaRPr lang="en-US" baseline="0" dirty="0">
                <a:solidFill>
                  <a:srgbClr val="008000"/>
                </a:solidFill>
                <a:latin typeface="Arial" pitchFamily="-110" charset="0"/>
              </a:endParaRPr>
            </a:p>
            <a:p>
              <a:pPr algn="ct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y</a:t>
              </a:r>
              <a:endParaRPr lang="en-US" b="1" baseline="0" dirty="0">
                <a:latin typeface="Courier New" pitchFamily="-110" charset="0"/>
              </a:endParaRPr>
            </a:p>
            <a:p>
              <a:pPr algn="ct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y</a:t>
              </a:r>
              <a:endParaRPr lang="en-US" b="1" baseline="0" dirty="0">
                <a:latin typeface="Courier New" pitchFamily="-110" charset="0"/>
              </a:endParaRPr>
            </a:p>
            <a:p>
              <a:pPr algn="ct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y</a:t>
              </a:r>
              <a:endParaRPr lang="en-US" b="1" baseline="0" dirty="0">
                <a:latin typeface="Courier New" pitchFamily="-110" charset="0"/>
              </a:endParaRPr>
            </a:p>
            <a:p>
              <a:pPr algn="ct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y</a:t>
              </a:r>
              <a:endParaRPr lang="en-US" b="1" baseline="0" dirty="0">
                <a:latin typeface="Courier New" pitchFamily="-110" charset="0"/>
              </a:endParaRPr>
            </a:p>
            <a:p>
              <a:pPr algn="ct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y</a:t>
              </a:r>
              <a:endParaRPr lang="en-US" baseline="0" dirty="0">
                <a:latin typeface="Courier New" pitchFamily="-110" charset="0"/>
              </a:endParaRPr>
            </a:p>
          </p:txBody>
        </p:sp>
        <p:sp>
          <p:nvSpPr>
            <p:cNvPr id="9" name="Rectangle 7"/>
            <p:cNvSpPr>
              <a:spLocks noChangeArrowheads="1"/>
            </p:cNvSpPr>
            <p:nvPr/>
          </p:nvSpPr>
          <p:spPr bwMode="auto">
            <a:xfrm>
              <a:off x="3330" y="1572"/>
              <a:ext cx="1418" cy="1897"/>
            </a:xfrm>
            <a:prstGeom prst="rect">
              <a:avLst/>
            </a:prstGeom>
            <a:noFill/>
            <a:ln w="9525">
              <a:noFill/>
              <a:miter lim="800000"/>
              <a:headEnd/>
              <a:tailEnd/>
            </a:ln>
          </p:spPr>
          <p:txBody>
            <a:bodyPr wrap="none" lIns="92075" tIns="46038" rIns="92075" bIns="46038" anchor="ctr">
              <a:prstTxWarp prst="textNoShape">
                <a:avLst/>
              </a:prstTxWarp>
            </a:bodyPr>
            <a:lstStyle/>
            <a:p>
              <a:pPr algn="ctr"/>
              <a:r>
                <a:rPr lang="en-US" b="1" u="sng" baseline="0" dirty="0">
                  <a:solidFill>
                    <a:srgbClr val="008000"/>
                  </a:solidFill>
                  <a:latin typeface="Arial" pitchFamily="-110" charset="0"/>
                </a:rPr>
                <a:t>Equivalent To</a:t>
              </a:r>
              <a:endParaRPr lang="en-US" baseline="0" dirty="0">
                <a:solidFill>
                  <a:srgbClr val="008000"/>
                </a:solidFill>
                <a:latin typeface="Arial" pitchFamily="-110" charset="0"/>
              </a:endParaRPr>
            </a:p>
            <a:p>
              <a:pPr algn="ctr"/>
              <a:endParaRPr lang="en-US" baseline="0" dirty="0">
                <a:latin typeface="Arial" pitchFamily="-110" charset="0"/>
              </a:endParaRPr>
            </a:p>
            <a:p>
              <a:pPr algn="ct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y</a:t>
              </a:r>
              <a:endParaRPr lang="en-US" b="1" baseline="0" dirty="0">
                <a:latin typeface="Courier New" pitchFamily="-110" charset="0"/>
              </a:endParaRPr>
            </a:p>
            <a:p>
              <a:pPr algn="ct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y</a:t>
              </a:r>
              <a:endParaRPr lang="en-US" b="1" baseline="0" dirty="0">
                <a:latin typeface="Courier New" pitchFamily="-110" charset="0"/>
              </a:endParaRPr>
            </a:p>
            <a:p>
              <a:pPr algn="ct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y</a:t>
              </a:r>
              <a:endParaRPr lang="en-US" b="1" baseline="0" dirty="0">
                <a:latin typeface="Courier New" pitchFamily="-110" charset="0"/>
              </a:endParaRPr>
            </a:p>
            <a:p>
              <a:pPr algn="ct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y</a:t>
              </a:r>
              <a:endParaRPr lang="en-US" b="1" baseline="0" dirty="0">
                <a:latin typeface="Courier New" pitchFamily="-110" charset="0"/>
              </a:endParaRPr>
            </a:p>
            <a:p>
              <a:pPr algn="ct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x</a:t>
              </a:r>
              <a:r>
                <a:rPr lang="en-US" b="1" baseline="0" dirty="0">
                  <a:latin typeface="Courier New" pitchFamily="-110" charset="0"/>
                </a:rPr>
                <a:t> % </a:t>
              </a:r>
              <a:r>
                <a:rPr lang="en-US" b="1" baseline="0" dirty="0" err="1">
                  <a:latin typeface="Courier New" pitchFamily="-110" charset="0"/>
                </a:rPr>
                <a:t>y</a:t>
              </a:r>
              <a:endParaRPr lang="en-US" b="1" baseline="0" dirty="0">
                <a:latin typeface="Courier New" pitchFamily="-110"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The </a:t>
            </a:r>
            <a:r>
              <a:rPr lang="en-US" dirty="0" err="1">
                <a:latin typeface="Consolas" panose="020B0609020204030204" pitchFamily="49" charset="0"/>
              </a:rPr>
              <a:t>println</a:t>
            </a:r>
            <a:r>
              <a:rPr lang="en-US" dirty="0">
                <a:latin typeface="Consolas" panose="020B0609020204030204" pitchFamily="49" charset="0"/>
              </a:rPr>
              <a:t>()</a:t>
            </a:r>
            <a:r>
              <a:rPr lang="en-US" dirty="0"/>
              <a:t> Method</a:t>
            </a:r>
          </a:p>
        </p:txBody>
      </p:sp>
      <p:sp>
        <p:nvSpPr>
          <p:cNvPr id="3" name="Content Placeholder 2"/>
          <p:cNvSpPr>
            <a:spLocks noGrp="1"/>
          </p:cNvSpPr>
          <p:nvPr>
            <p:ph idx="1"/>
          </p:nvPr>
        </p:nvSpPr>
        <p:spPr>
          <a:xfrm>
            <a:off x="284922" y="1253756"/>
            <a:ext cx="8694229" cy="4793083"/>
          </a:xfrm>
        </p:spPr>
        <p:txBody>
          <a:bodyPr>
            <a:normAutofit/>
          </a:bodyPr>
          <a:lstStyle/>
          <a:p>
            <a:pPr>
              <a:lnSpc>
                <a:spcPct val="90000"/>
              </a:lnSpc>
              <a:spcBef>
                <a:spcPct val="60000"/>
              </a:spcBef>
            </a:pPr>
            <a:r>
              <a:rPr lang="en-US" sz="2400" dirty="0"/>
              <a:t>In the </a:t>
            </a:r>
            <a:r>
              <a:rPr lang="en-US" sz="2000" dirty="0">
                <a:latin typeface="Consolas" panose="020B0609020204030204" pitchFamily="49" charset="0"/>
              </a:rPr>
              <a:t>Lincoln</a:t>
            </a:r>
            <a:r>
              <a:rPr lang="en-US" sz="2400" dirty="0"/>
              <a:t> program, we invoked the </a:t>
            </a:r>
            <a:r>
              <a:rPr lang="en-US" sz="2000" dirty="0" err="1">
                <a:latin typeface="Consolas" panose="020B0609020204030204" pitchFamily="49" charset="0"/>
              </a:rPr>
              <a:t>println</a:t>
            </a:r>
            <a:r>
              <a:rPr lang="en-US" sz="2000" dirty="0">
                <a:latin typeface="Consolas" panose="020B0609020204030204" pitchFamily="49" charset="0"/>
              </a:rPr>
              <a:t>()</a:t>
            </a:r>
            <a:r>
              <a:rPr lang="en-US" sz="2400" dirty="0"/>
              <a:t> method to print a character string.</a:t>
            </a:r>
          </a:p>
          <a:p>
            <a:pPr>
              <a:lnSpc>
                <a:spcPct val="90000"/>
              </a:lnSpc>
              <a:spcBef>
                <a:spcPct val="60000"/>
              </a:spcBef>
            </a:pPr>
            <a:r>
              <a:rPr lang="en-US" sz="2400" dirty="0"/>
              <a:t>[Q] How do you know whether an identifier is a method or not?</a:t>
            </a:r>
          </a:p>
          <a:p>
            <a:pPr lvl="1">
              <a:lnSpc>
                <a:spcPct val="90000"/>
              </a:lnSpc>
              <a:spcBef>
                <a:spcPct val="60000"/>
              </a:spcBef>
            </a:pPr>
            <a:r>
              <a:rPr lang="en-US" sz="2000" dirty="0"/>
              <a:t>E.g., </a:t>
            </a:r>
            <a:r>
              <a:rPr lang="en-US" sz="1800" dirty="0" err="1">
                <a:latin typeface="Consolas" panose="020B0609020204030204" pitchFamily="49" charset="0"/>
                <a:cs typeface="Courier New" panose="02070309020205020404" pitchFamily="49" charset="0"/>
              </a:rPr>
              <a:t>println</a:t>
            </a:r>
            <a:r>
              <a:rPr lang="en-US" sz="1800" b="1" dirty="0">
                <a:solidFill>
                  <a:srgbClr val="FF0000"/>
                </a:solidFill>
                <a:latin typeface="Consolas" panose="020B0609020204030204" pitchFamily="49" charset="0"/>
                <a:cs typeface="Courier New" panose="02070309020205020404" pitchFamily="49" charset="0"/>
              </a:rPr>
              <a:t>(</a:t>
            </a:r>
            <a:r>
              <a:rPr lang="en-US" sz="1800" dirty="0">
                <a:latin typeface="Consolas" panose="020B0609020204030204" pitchFamily="49" charset="0"/>
                <a:cs typeface="Courier New" panose="02070309020205020404" pitchFamily="49" charset="0"/>
              </a:rPr>
              <a:t>...</a:t>
            </a:r>
            <a:r>
              <a:rPr lang="en-US" sz="1800" b="1" dirty="0">
                <a:solidFill>
                  <a:srgbClr val="FF0000"/>
                </a:solidFill>
                <a:latin typeface="Consolas" panose="020B0609020204030204" pitchFamily="49" charset="0"/>
                <a:cs typeface="Courier New" panose="02070309020205020404" pitchFamily="49" charset="0"/>
              </a:rPr>
              <a:t>)</a:t>
            </a:r>
            <a:r>
              <a:rPr lang="en-US" sz="1800" dirty="0">
                <a:latin typeface="Consolas" panose="020B0609020204030204" pitchFamily="49" charset="0"/>
                <a:cs typeface="Courier New" panose="02070309020205020404" pitchFamily="49" charset="0"/>
              </a:rPr>
              <a:t>;</a:t>
            </a:r>
          </a:p>
          <a:p>
            <a:pPr>
              <a:lnSpc>
                <a:spcPct val="90000"/>
              </a:lnSpc>
              <a:spcBef>
                <a:spcPct val="60000"/>
              </a:spcBef>
            </a:pPr>
            <a:r>
              <a:rPr lang="en-US" sz="2400" dirty="0"/>
              <a:t>The </a:t>
            </a:r>
            <a:r>
              <a:rPr lang="en-US" sz="2000" dirty="0" err="1">
                <a:latin typeface="Consolas" panose="020B0609020204030204" pitchFamily="49" charset="0"/>
              </a:rPr>
              <a:t>System.out</a:t>
            </a:r>
            <a:r>
              <a:rPr lang="en-US" sz="2400" dirty="0"/>
              <a:t> object represents a destination (the monitor) to which we can send output.</a:t>
            </a:r>
          </a:p>
          <a:p>
            <a:pPr>
              <a:lnSpc>
                <a:spcPct val="90000"/>
              </a:lnSpc>
              <a:spcBef>
                <a:spcPct val="60000"/>
              </a:spcBef>
            </a:pPr>
            <a:r>
              <a:rPr lang="en-US" sz="2400" dirty="0">
                <a:solidFill>
                  <a:srgbClr val="0070C0"/>
                </a:solidFill>
              </a:rPr>
              <a:t>[Q] What is ‘</a:t>
            </a:r>
            <a:r>
              <a:rPr lang="en-US" sz="2400" b="1" dirty="0">
                <a:solidFill>
                  <a:srgbClr val="FF0000"/>
                </a:solidFill>
                <a:latin typeface="Consolas" panose="020B0609020204030204" pitchFamily="49" charset="0"/>
              </a:rPr>
              <a:t>.</a:t>
            </a:r>
            <a:r>
              <a:rPr lang="en-US" sz="2400" dirty="0">
                <a:solidFill>
                  <a:srgbClr val="0070C0"/>
                </a:solidFill>
              </a:rPr>
              <a:t>’ between </a:t>
            </a:r>
            <a:r>
              <a:rPr lang="en-US" sz="2000" dirty="0" err="1">
                <a:solidFill>
                  <a:srgbClr val="0070C0"/>
                </a:solidFill>
                <a:latin typeface="Consolas" panose="020B0609020204030204" pitchFamily="49" charset="0"/>
                <a:cs typeface="Courier New" panose="02070309020205020404" pitchFamily="49" charset="0"/>
              </a:rPr>
              <a:t>System.out</a:t>
            </a:r>
            <a:r>
              <a:rPr lang="en-US" sz="2400" dirty="0">
                <a:solidFill>
                  <a:srgbClr val="0070C0"/>
                </a:solidFill>
              </a:rPr>
              <a:t> and </a:t>
            </a:r>
            <a:r>
              <a:rPr lang="en-US" sz="2000" dirty="0" err="1">
                <a:solidFill>
                  <a:srgbClr val="0070C0"/>
                </a:solidFill>
                <a:latin typeface="Consolas" panose="020B0609020204030204" pitchFamily="49" charset="0"/>
                <a:cs typeface="Courier New" panose="02070309020205020404" pitchFamily="49" charset="0"/>
              </a:rPr>
              <a:t>println</a:t>
            </a:r>
            <a:r>
              <a:rPr lang="en-US" sz="2000" dirty="0">
                <a:solidFill>
                  <a:srgbClr val="0070C0"/>
                </a:solidFill>
                <a:latin typeface="Consolas" panose="020B0609020204030204" pitchFamily="49" charset="0"/>
                <a:cs typeface="Courier New" panose="02070309020205020404" pitchFamily="49" charset="0"/>
              </a:rPr>
              <a:t>()</a:t>
            </a:r>
            <a:r>
              <a:rPr lang="en-US" sz="2400" dirty="0">
                <a:solidFill>
                  <a:srgbClr val="0070C0"/>
                </a:solidFill>
              </a:rPr>
              <a: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6</a:t>
            </a:fld>
            <a:endParaRPr lang="en-US" dirty="0"/>
          </a:p>
        </p:txBody>
      </p:sp>
      <p:pic>
        <p:nvPicPr>
          <p:cNvPr id="6" name="Picture 5" descr="Syntax invoking a method.jpeg"/>
          <p:cNvPicPr>
            <a:picLocks noChangeAspect="1"/>
          </p:cNvPicPr>
          <p:nvPr/>
        </p:nvPicPr>
        <p:blipFill>
          <a:blip r:embed="rId3"/>
          <a:stretch>
            <a:fillRect/>
          </a:stretch>
        </p:blipFill>
        <p:spPr>
          <a:xfrm>
            <a:off x="1370733" y="4434417"/>
            <a:ext cx="6408640" cy="2423583"/>
          </a:xfrm>
          <a:prstGeom prst="rect">
            <a:avLst/>
          </a:prstGeom>
        </p:spPr>
      </p:pic>
      <p:cxnSp>
        <p:nvCxnSpPr>
          <p:cNvPr id="7" name="Straight Arrow Connector 6"/>
          <p:cNvCxnSpPr/>
          <p:nvPr/>
        </p:nvCxnSpPr>
        <p:spPr>
          <a:xfrm flipH="1" flipV="1">
            <a:off x="5309419" y="5968181"/>
            <a:ext cx="727587" cy="648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037006" y="5968181"/>
            <a:ext cx="206478" cy="648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spcBef>
                <a:spcPct val="75000"/>
              </a:spcBef>
            </a:pPr>
            <a:r>
              <a:rPr lang="en-US" dirty="0"/>
              <a:t>The right hand side of an assignment operator can be a complex expression.</a:t>
            </a:r>
          </a:p>
          <a:p>
            <a:pPr>
              <a:lnSpc>
                <a:spcPct val="90000"/>
              </a:lnSpc>
              <a:spcBef>
                <a:spcPct val="75000"/>
              </a:spcBef>
            </a:pPr>
            <a:r>
              <a:rPr lang="en-US" u="sng" dirty="0"/>
              <a:t>The entire right-hand expression is evaluated first</a:t>
            </a:r>
            <a:r>
              <a:rPr lang="en-US" dirty="0"/>
              <a:t>, then the result is combined with the original variable.</a:t>
            </a:r>
          </a:p>
          <a:p>
            <a:pPr>
              <a:lnSpc>
                <a:spcPct val="90000"/>
              </a:lnSpc>
              <a:spcBef>
                <a:spcPct val="75000"/>
              </a:spcBef>
            </a:pPr>
            <a:r>
              <a:rPr lang="en-US" dirty="0"/>
              <a:t>Therefore</a:t>
            </a:r>
          </a:p>
          <a:p>
            <a:pPr>
              <a:lnSpc>
                <a:spcPct val="90000"/>
              </a:lnSpc>
              <a:spcBef>
                <a:spcPct val="75000"/>
              </a:spcBef>
              <a:buNone/>
            </a:pPr>
            <a:r>
              <a:rPr lang="en-US" sz="2595" dirty="0">
                <a:latin typeface="Courier New" pitchFamily="-110" charset="0"/>
              </a:rPr>
              <a:t>		result /= (total-MIN) % num;</a:t>
            </a:r>
          </a:p>
          <a:p>
            <a:pPr>
              <a:lnSpc>
                <a:spcPct val="90000"/>
              </a:lnSpc>
              <a:spcBef>
                <a:spcPct val="75000"/>
              </a:spcBef>
              <a:buNone/>
            </a:pPr>
            <a:r>
              <a:rPr lang="en-US" dirty="0"/>
              <a:t>	is equivalent to</a:t>
            </a:r>
          </a:p>
          <a:p>
            <a:pPr>
              <a:lnSpc>
                <a:spcPct val="90000"/>
              </a:lnSpc>
              <a:spcBef>
                <a:spcPct val="75000"/>
              </a:spcBef>
              <a:buNone/>
            </a:pPr>
            <a:r>
              <a:rPr lang="en-US" sz="2595" dirty="0">
                <a:latin typeface="Courier New" pitchFamily="-110" charset="0"/>
              </a:rPr>
              <a:t>		result = result / ((total-MIN) % num);</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60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spcBef>
                <a:spcPct val="75000"/>
              </a:spcBef>
            </a:pPr>
            <a:r>
              <a:rPr lang="en-US" dirty="0"/>
              <a:t>The behavior of some assignment operators depends on the types of the operands.</a:t>
            </a:r>
          </a:p>
          <a:p>
            <a:pPr>
              <a:spcBef>
                <a:spcPct val="75000"/>
              </a:spcBef>
            </a:pPr>
            <a:r>
              <a:rPr lang="en-US" dirty="0"/>
              <a:t>If the operands to the </a:t>
            </a:r>
            <a:r>
              <a:rPr lang="en-US" sz="2800" dirty="0">
                <a:latin typeface="Courier New" pitchFamily="-110" charset="0"/>
              </a:rPr>
              <a:t>+=</a:t>
            </a:r>
            <a:r>
              <a:rPr lang="en-US" dirty="0"/>
              <a:t> operator are strings, the assignment operator performs string concatenation.</a:t>
            </a:r>
          </a:p>
          <a:p>
            <a:pPr>
              <a:spcBef>
                <a:spcPct val="75000"/>
              </a:spcBef>
            </a:pPr>
            <a:r>
              <a:rPr lang="en-US" dirty="0"/>
              <a:t>The behavior of an assignment operator (</a:t>
            </a:r>
            <a:r>
              <a:rPr lang="en-US" sz="2800" dirty="0">
                <a:latin typeface="Courier New" pitchFamily="-110" charset="0"/>
              </a:rPr>
              <a:t>+=</a:t>
            </a:r>
            <a:r>
              <a:rPr lang="en-US" dirty="0"/>
              <a:t>) is always consistent with the behavior of the corresponding operator (</a:t>
            </a:r>
            <a:r>
              <a:rPr lang="en-US" sz="2800" dirty="0">
                <a:latin typeface="Courier New" pitchFamily="-110" charset="0"/>
              </a:rPr>
              <a:t>+</a:t>
            </a:r>
            <a:r>
              <a:rPr lang="en-US" dirty="0"/>
              <a: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62</a:t>
            </a:fld>
            <a:endParaRPr lang="en-US" dirty="0"/>
          </a:p>
        </p:txBody>
      </p:sp>
      <p:pic>
        <p:nvPicPr>
          <p:cNvPr id="1026" name="Picture 2" descr="https://encrypted-tbn2.gstatic.com/images?q=tbn:ANd9GcSTeHt01MfeNwE-EhVt4lJ4EzYtEnqryJ0ajGc6yuPMyac679E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413" y="93479"/>
            <a:ext cx="6627996" cy="662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84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fontScale="85000" lnSpcReduction="10000"/>
          </a:bodyPr>
          <a:lstStyle/>
          <a:p>
            <a:pPr>
              <a:spcBef>
                <a:spcPct val="70000"/>
              </a:spcBef>
            </a:pPr>
            <a:r>
              <a:rPr lang="en-US" sz="2800" dirty="0"/>
              <a:t>You have 5 quarters, 2 dimes, 12 nickels, and 20 pennies in a jar.</a:t>
            </a:r>
          </a:p>
          <a:p>
            <a:pPr lvl="1">
              <a:spcBef>
                <a:spcPct val="70000"/>
              </a:spcBef>
            </a:pPr>
            <a:r>
              <a:rPr lang="en-US" sz="2400" dirty="0"/>
              <a:t>Determine the total value of the coins in cents</a:t>
            </a:r>
          </a:p>
          <a:p>
            <a:pPr lvl="2">
              <a:spcBef>
                <a:spcPct val="70000"/>
              </a:spcBef>
            </a:pPr>
            <a:r>
              <a:rPr lang="en-US" sz="2000" dirty="0"/>
              <a:t>E.g., 5 quarters, 2 dimes, 12 nickels, and 20 cents =&gt; 5 * 25 + 2 * 10 + 12 * 5 + 20 * 1 = 170 cents</a:t>
            </a:r>
          </a:p>
          <a:p>
            <a:pPr marL="914400" lvl="2" indent="0">
              <a:spcBef>
                <a:spcPct val="70000"/>
              </a:spcBef>
              <a:buNone/>
            </a:pPr>
            <a:r>
              <a:rPr lang="en-US" sz="1800" dirty="0" err="1">
                <a:latin typeface="Consolas" panose="020B0609020204030204" pitchFamily="49" charset="0"/>
              </a:rPr>
              <a:t>int</a:t>
            </a:r>
            <a:r>
              <a:rPr lang="en-US" sz="1800" dirty="0">
                <a:latin typeface="Consolas" panose="020B0609020204030204" pitchFamily="49" charset="0"/>
              </a:rPr>
              <a:t> q = 5, d = 2, n = 12, c = 20;</a:t>
            </a:r>
          </a:p>
          <a:p>
            <a:pPr marL="914400" lvl="2" indent="0">
              <a:spcBef>
                <a:spcPct val="70000"/>
              </a:spcBef>
              <a:buNone/>
            </a:pPr>
            <a:r>
              <a:rPr lang="en-US" sz="1800" dirty="0" err="1">
                <a:latin typeface="Consolas" panose="020B0609020204030204" pitchFamily="49" charset="0"/>
              </a:rPr>
              <a:t>int</a:t>
            </a:r>
            <a:r>
              <a:rPr lang="en-US" sz="1800" dirty="0">
                <a:latin typeface="Consolas" panose="020B0609020204030204" pitchFamily="49" charset="0"/>
              </a:rPr>
              <a:t> total;</a:t>
            </a:r>
          </a:p>
          <a:p>
            <a:pPr marL="914400" lvl="2" indent="0">
              <a:spcBef>
                <a:spcPct val="70000"/>
              </a:spcBef>
              <a:buNone/>
            </a:pPr>
            <a:r>
              <a:rPr lang="en-US" sz="1800" dirty="0">
                <a:latin typeface="Consolas" panose="020B0609020204030204" pitchFamily="49" charset="0"/>
              </a:rPr>
              <a:t>total = ???</a:t>
            </a:r>
          </a:p>
          <a:p>
            <a:pPr lvl="1">
              <a:spcBef>
                <a:spcPct val="70000"/>
              </a:spcBef>
            </a:pPr>
            <a:r>
              <a:rPr lang="en-US" sz="2400" dirty="0"/>
              <a:t>Determine the total in dollars and cents</a:t>
            </a:r>
          </a:p>
          <a:p>
            <a:pPr lvl="2">
              <a:spcBef>
                <a:spcPct val="70000"/>
              </a:spcBef>
            </a:pPr>
            <a:r>
              <a:rPr lang="en-US" sz="2000" dirty="0"/>
              <a:t>E.g., 170 cents =&gt; 1 dollars and 70 cents</a:t>
            </a:r>
          </a:p>
          <a:p>
            <a:pPr marL="914400" lvl="2" indent="0">
              <a:spcBef>
                <a:spcPct val="70000"/>
              </a:spcBef>
              <a:buNone/>
            </a:pPr>
            <a:r>
              <a:rPr lang="en-US" sz="1900" dirty="0" err="1">
                <a:latin typeface="Consolas" panose="020B0609020204030204" pitchFamily="49" charset="0"/>
              </a:rPr>
              <a:t>int</a:t>
            </a:r>
            <a:r>
              <a:rPr lang="en-US" sz="1900" dirty="0">
                <a:latin typeface="Consolas" panose="020B0609020204030204" pitchFamily="49" charset="0"/>
              </a:rPr>
              <a:t> dollars, cents;</a:t>
            </a:r>
          </a:p>
          <a:p>
            <a:pPr marL="914400" lvl="2" indent="0">
              <a:spcBef>
                <a:spcPct val="70000"/>
              </a:spcBef>
              <a:buNone/>
            </a:pPr>
            <a:r>
              <a:rPr lang="en-US" sz="1900" dirty="0">
                <a:latin typeface="Consolas" panose="020B0609020204030204" pitchFamily="49" charset="0"/>
              </a:rPr>
              <a:t>dollars = ???</a:t>
            </a:r>
          </a:p>
          <a:p>
            <a:pPr marL="914400" lvl="2" indent="0">
              <a:spcBef>
                <a:spcPct val="70000"/>
              </a:spcBef>
              <a:buNone/>
            </a:pPr>
            <a:r>
              <a:rPr lang="en-US" sz="1900" dirty="0">
                <a:latin typeface="Consolas" panose="020B0609020204030204" pitchFamily="49" charset="0"/>
              </a:rPr>
              <a:t>cents = ???</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63</a:t>
            </a:fld>
            <a:endParaRPr lang="en-US" dirty="0"/>
          </a:p>
        </p:txBody>
      </p:sp>
    </p:spTree>
    <p:extLst>
      <p:ext uri="{BB962C8B-B14F-4D97-AF65-F5344CB8AC3E}">
        <p14:creationId xmlns:p14="http://schemas.microsoft.com/office/powerpoint/2010/main" val="413144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fontScale="85000" lnSpcReduction="10000"/>
          </a:bodyPr>
          <a:lstStyle/>
          <a:p>
            <a:pPr>
              <a:spcBef>
                <a:spcPct val="70000"/>
              </a:spcBef>
            </a:pPr>
            <a:r>
              <a:rPr lang="en-US" sz="2800" dirty="0"/>
              <a:t>You have 5 quarters, 2 dimes, 12 nickels, and 20 pennies in a jar.</a:t>
            </a:r>
          </a:p>
          <a:p>
            <a:pPr lvl="1">
              <a:spcBef>
                <a:spcPct val="70000"/>
              </a:spcBef>
            </a:pPr>
            <a:r>
              <a:rPr lang="en-US" sz="2400" dirty="0"/>
              <a:t>Determine the total value of the coins in cents</a:t>
            </a:r>
          </a:p>
          <a:p>
            <a:pPr lvl="2">
              <a:spcBef>
                <a:spcPct val="70000"/>
              </a:spcBef>
            </a:pPr>
            <a:r>
              <a:rPr lang="en-US" sz="2000" dirty="0"/>
              <a:t>E.g., 5 quarters, 2 dimes, 12 nickels, and 20 pennies =&gt; 5 * 25 + 2 * 10 + 12 * 5 + 20 * 1 = 170 cents</a:t>
            </a:r>
          </a:p>
          <a:p>
            <a:pPr marL="914400" lvl="2" indent="0">
              <a:spcBef>
                <a:spcPct val="70000"/>
              </a:spcBef>
              <a:buNone/>
            </a:pPr>
            <a:r>
              <a:rPr lang="en-US" sz="1800" dirty="0" err="1">
                <a:latin typeface="Consolas" panose="020B0609020204030204" pitchFamily="49" charset="0"/>
              </a:rPr>
              <a:t>int</a:t>
            </a:r>
            <a:r>
              <a:rPr lang="en-US" sz="1800" dirty="0">
                <a:latin typeface="Consolas" panose="020B0609020204030204" pitchFamily="49" charset="0"/>
              </a:rPr>
              <a:t> q = 5, d = 2, n = 12, p = 20;</a:t>
            </a:r>
          </a:p>
          <a:p>
            <a:pPr marL="914400" lvl="2" indent="0">
              <a:spcBef>
                <a:spcPct val="70000"/>
              </a:spcBef>
              <a:buNone/>
            </a:pPr>
            <a:r>
              <a:rPr lang="en-US" sz="1800" dirty="0" err="1">
                <a:latin typeface="Consolas" panose="020B0609020204030204" pitchFamily="49" charset="0"/>
              </a:rPr>
              <a:t>int</a:t>
            </a:r>
            <a:r>
              <a:rPr lang="en-US" sz="1800" dirty="0">
                <a:latin typeface="Consolas" panose="020B0609020204030204" pitchFamily="49" charset="0"/>
              </a:rPr>
              <a:t> total;</a:t>
            </a:r>
          </a:p>
          <a:p>
            <a:pPr marL="914400" lvl="2" indent="0">
              <a:spcBef>
                <a:spcPct val="70000"/>
              </a:spcBef>
              <a:buNone/>
            </a:pPr>
            <a:r>
              <a:rPr lang="en-US" sz="1800" dirty="0">
                <a:latin typeface="Consolas" panose="020B0609020204030204" pitchFamily="49" charset="0"/>
              </a:rPr>
              <a:t>total = 25 * q + 10 * d + 5 * n + 1 * p;</a:t>
            </a:r>
          </a:p>
          <a:p>
            <a:pPr lvl="1">
              <a:spcBef>
                <a:spcPct val="70000"/>
              </a:spcBef>
            </a:pPr>
            <a:r>
              <a:rPr lang="en-US" sz="2400" dirty="0"/>
              <a:t>Determine the total in dollars and cents</a:t>
            </a:r>
          </a:p>
          <a:p>
            <a:pPr lvl="2">
              <a:spcBef>
                <a:spcPct val="70000"/>
              </a:spcBef>
            </a:pPr>
            <a:r>
              <a:rPr lang="en-US" sz="2000" dirty="0"/>
              <a:t>E.g., 170 cents =&gt; 1 dollars and 70 cents</a:t>
            </a:r>
          </a:p>
          <a:p>
            <a:pPr marL="914400" lvl="2" indent="0">
              <a:spcBef>
                <a:spcPct val="70000"/>
              </a:spcBef>
              <a:buNone/>
            </a:pPr>
            <a:r>
              <a:rPr lang="en-US" sz="1900" dirty="0" err="1">
                <a:latin typeface="Consolas" panose="020B0609020204030204" pitchFamily="49" charset="0"/>
              </a:rPr>
              <a:t>int</a:t>
            </a:r>
            <a:r>
              <a:rPr lang="en-US" sz="1900" dirty="0">
                <a:latin typeface="Consolas" panose="020B0609020204030204" pitchFamily="49" charset="0"/>
              </a:rPr>
              <a:t> dollars, cents;</a:t>
            </a:r>
          </a:p>
          <a:p>
            <a:pPr marL="914400" lvl="2" indent="0">
              <a:spcBef>
                <a:spcPct val="70000"/>
              </a:spcBef>
              <a:buNone/>
            </a:pPr>
            <a:r>
              <a:rPr lang="en-US" sz="1900" dirty="0">
                <a:latin typeface="Consolas" panose="020B0609020204030204" pitchFamily="49" charset="0"/>
              </a:rPr>
              <a:t>dollars = total / 100;</a:t>
            </a:r>
          </a:p>
          <a:p>
            <a:pPr marL="914400" lvl="2" indent="0">
              <a:spcBef>
                <a:spcPct val="70000"/>
              </a:spcBef>
              <a:buNone/>
            </a:pPr>
            <a:r>
              <a:rPr lang="en-US" sz="1900" dirty="0">
                <a:latin typeface="Consolas" panose="020B0609020204030204" pitchFamily="49" charset="0"/>
              </a:rPr>
              <a:t>cents = total % 100;</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64</a:t>
            </a:fld>
            <a:endParaRPr lang="en-US" dirty="0"/>
          </a:p>
        </p:txBody>
      </p:sp>
    </p:spTree>
    <p:extLst>
      <p:ext uri="{BB962C8B-B14F-4D97-AF65-F5344CB8AC3E}">
        <p14:creationId xmlns:p14="http://schemas.microsoft.com/office/powerpoint/2010/main" val="253190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Character strings</a:t>
            </a:r>
          </a:p>
          <a:p>
            <a:pPr marL="514350" indent="-514350">
              <a:buFont typeface="+mj-lt"/>
              <a:buAutoNum type="arabicPeriod"/>
            </a:pPr>
            <a:r>
              <a:rPr lang="en-US" dirty="0">
                <a:solidFill>
                  <a:schemeClr val="bg1">
                    <a:lumMod val="50000"/>
                  </a:schemeClr>
                </a:solidFill>
              </a:rPr>
              <a:t>Variables and assignment</a:t>
            </a:r>
          </a:p>
          <a:p>
            <a:pPr marL="514350" indent="-514350">
              <a:buFont typeface="+mj-lt"/>
              <a:buAutoNum type="arabicPeriod"/>
            </a:pPr>
            <a:r>
              <a:rPr lang="en-US" dirty="0">
                <a:solidFill>
                  <a:schemeClr val="bg1">
                    <a:lumMod val="50000"/>
                  </a:schemeClr>
                </a:solidFill>
              </a:rPr>
              <a:t>Primitive data types</a:t>
            </a:r>
          </a:p>
          <a:p>
            <a:pPr marL="514350" indent="-514350">
              <a:buFont typeface="+mj-lt"/>
              <a:buAutoNum type="arabicPeriod"/>
            </a:pPr>
            <a:r>
              <a:rPr lang="en-US" dirty="0">
                <a:solidFill>
                  <a:schemeClr val="bg1">
                    <a:lumMod val="50000"/>
                  </a:schemeClr>
                </a:solidFill>
              </a:rPr>
              <a:t>Expressions</a:t>
            </a:r>
          </a:p>
          <a:p>
            <a:pPr marL="514350" indent="-514350">
              <a:buFont typeface="+mj-lt"/>
              <a:buAutoNum type="arabicPeriod"/>
            </a:pPr>
            <a:r>
              <a:rPr lang="en-US" dirty="0"/>
              <a:t>Data conversion</a:t>
            </a:r>
          </a:p>
          <a:p>
            <a:pPr marL="514350" indent="-514350">
              <a:buFont typeface="+mj-lt"/>
              <a:buAutoNum type="arabicPeriod"/>
            </a:pPr>
            <a:r>
              <a:rPr lang="en-US" dirty="0">
                <a:solidFill>
                  <a:schemeClr val="bg1">
                    <a:lumMod val="50000"/>
                  </a:schemeClr>
                </a:solidFill>
              </a:rPr>
              <a:t>Reading input data</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65</a:t>
            </a:fld>
            <a:endParaRPr lang="en-US" dirty="0"/>
          </a:p>
        </p:txBody>
      </p:sp>
    </p:spTree>
    <p:extLst>
      <p:ext uri="{BB962C8B-B14F-4D97-AF65-F5344CB8AC3E}">
        <p14:creationId xmlns:p14="http://schemas.microsoft.com/office/powerpoint/2010/main" val="929249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Data Conversions</a:t>
            </a:r>
          </a:p>
        </p:txBody>
      </p:sp>
      <p:sp>
        <p:nvSpPr>
          <p:cNvPr id="3" name="Content Placeholder 2"/>
          <p:cNvSpPr>
            <a:spLocks noGrp="1"/>
          </p:cNvSpPr>
          <p:nvPr>
            <p:ph idx="1"/>
          </p:nvPr>
        </p:nvSpPr>
        <p:spPr/>
        <p:txBody>
          <a:bodyPr>
            <a:normAutofit fontScale="92500"/>
          </a:bodyPr>
          <a:lstStyle/>
          <a:p>
            <a:pPr>
              <a:spcBef>
                <a:spcPct val="40000"/>
              </a:spcBef>
            </a:pPr>
            <a:r>
              <a:rPr lang="en-US" sz="3600" dirty="0"/>
              <a:t>Sometimes it is convenient to convert data from one type to another, especially integers and floating point values.</a:t>
            </a:r>
          </a:p>
          <a:p>
            <a:pPr>
              <a:spcBef>
                <a:spcPct val="40000"/>
              </a:spcBef>
            </a:pPr>
            <a:r>
              <a:rPr lang="en-US" sz="3600" dirty="0"/>
              <a:t>For example, in a particular situation we may want to treat an integer as a floating point value.</a:t>
            </a:r>
          </a:p>
          <a:p>
            <a:pPr>
              <a:spcBef>
                <a:spcPct val="40000"/>
              </a:spcBef>
            </a:pPr>
            <a:r>
              <a:rPr lang="en-US" sz="3600" u="sng" dirty="0"/>
              <a:t>These conversions do not change the type of a variable or the value that's stored in it – they only convert a value as part of a computation</a:t>
            </a:r>
            <a:r>
              <a:rPr lang="en-US" sz="3600" dirty="0"/>
              <a:t>.</a:t>
            </a:r>
          </a:p>
          <a:p>
            <a:pPr>
              <a:spcBef>
                <a:spcPct val="40000"/>
              </a:spcBef>
            </a:pPr>
            <a:endParaRPr lang="en-US" u="sng" dirty="0"/>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lstStyle/>
          <a:p>
            <a:pPr>
              <a:spcBef>
                <a:spcPct val="40000"/>
              </a:spcBef>
            </a:pPr>
            <a:r>
              <a:rPr lang="en-US" sz="2800" dirty="0"/>
              <a:t>A simple rule about the data conversions – Can Hulk go through the small door?</a:t>
            </a:r>
          </a:p>
          <a:p>
            <a:pPr>
              <a:spcBef>
                <a:spcPct val="40000"/>
              </a:spcBef>
            </a:pPr>
            <a:endParaRPr lang="en-US" sz="2400" dirty="0"/>
          </a:p>
          <a:p>
            <a:pPr>
              <a:spcBef>
                <a:spcPct val="40000"/>
              </a:spcBef>
            </a:pPr>
            <a:endParaRPr lang="en-US" sz="2400" dirty="0"/>
          </a:p>
          <a:p>
            <a:pPr>
              <a:spcBef>
                <a:spcPct val="40000"/>
              </a:spcBef>
            </a:pPr>
            <a:endParaRPr lang="en-US" sz="2400" dirty="0"/>
          </a:p>
          <a:p>
            <a:pPr>
              <a:spcBef>
                <a:spcPct val="40000"/>
              </a:spcBef>
            </a:pPr>
            <a:endParaRPr lang="en-US" sz="2400" dirty="0"/>
          </a:p>
          <a:p>
            <a:pPr>
              <a:spcBef>
                <a:spcPct val="40000"/>
              </a:spcBef>
            </a:pPr>
            <a:endParaRPr lang="en-US" sz="2400" dirty="0"/>
          </a:p>
          <a:p>
            <a:pPr>
              <a:spcBef>
                <a:spcPct val="40000"/>
              </a:spcBef>
            </a:pPr>
            <a:r>
              <a:rPr lang="en-US" sz="2800" dirty="0"/>
              <a:t>No, he can’t. Why?</a:t>
            </a:r>
          </a:p>
          <a:p>
            <a:pPr lvl="1">
              <a:spcBef>
                <a:spcPct val="40000"/>
              </a:spcBef>
            </a:pPr>
            <a:r>
              <a:rPr lang="en-US" sz="2400" dirty="0"/>
              <a:t>He is bigger than the door.</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67</a:t>
            </a:fld>
            <a:endParaRPr lang="en-US" dirty="0"/>
          </a:p>
        </p:txBody>
      </p:sp>
      <p:pic>
        <p:nvPicPr>
          <p:cNvPr id="6" name="Picture 5"/>
          <p:cNvPicPr>
            <a:picLocks noChangeAspect="1"/>
          </p:cNvPicPr>
          <p:nvPr/>
        </p:nvPicPr>
        <p:blipFill>
          <a:blip r:embed="rId3"/>
          <a:stretch>
            <a:fillRect/>
          </a:stretch>
        </p:blipFill>
        <p:spPr>
          <a:xfrm>
            <a:off x="5081568" y="2833928"/>
            <a:ext cx="990600" cy="1152525"/>
          </a:xfrm>
          <a:prstGeom prst="rect">
            <a:avLst/>
          </a:prstGeom>
        </p:spPr>
      </p:pic>
      <p:pic>
        <p:nvPicPr>
          <p:cNvPr id="8" name="Picture 7"/>
          <p:cNvPicPr>
            <a:picLocks noChangeAspect="1"/>
          </p:cNvPicPr>
          <p:nvPr/>
        </p:nvPicPr>
        <p:blipFill>
          <a:blip r:embed="rId4"/>
          <a:stretch>
            <a:fillRect/>
          </a:stretch>
        </p:blipFill>
        <p:spPr>
          <a:xfrm>
            <a:off x="2936753" y="2186229"/>
            <a:ext cx="1638300" cy="2447925"/>
          </a:xfrm>
          <a:prstGeom prst="rect">
            <a:avLst/>
          </a:prstGeom>
        </p:spPr>
      </p:pic>
    </p:spTree>
    <p:extLst>
      <p:ext uri="{BB962C8B-B14F-4D97-AF65-F5344CB8AC3E}">
        <p14:creationId xmlns:p14="http://schemas.microsoft.com/office/powerpoint/2010/main" val="38678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84922" y="1253755"/>
            <a:ext cx="8859078" cy="5467719"/>
          </a:xfrm>
        </p:spPr>
        <p:txBody>
          <a:bodyPr>
            <a:normAutofit fontScale="62500" lnSpcReduction="20000"/>
          </a:bodyPr>
          <a:lstStyle/>
          <a:p>
            <a:pPr>
              <a:lnSpc>
                <a:spcPct val="90000"/>
              </a:lnSpc>
              <a:spcBef>
                <a:spcPct val="35000"/>
              </a:spcBef>
            </a:pPr>
            <a:r>
              <a:rPr lang="en-US" dirty="0"/>
              <a:t>From bigger data types to smaller data types:</a:t>
            </a:r>
          </a:p>
          <a:p>
            <a:pPr lvl="1">
              <a:lnSpc>
                <a:spcPct val="90000"/>
              </a:lnSpc>
              <a:spcBef>
                <a:spcPct val="35000"/>
              </a:spcBef>
            </a:pPr>
            <a:r>
              <a:rPr lang="en-US" dirty="0"/>
              <a:t>long &gt; </a:t>
            </a:r>
            <a:r>
              <a:rPr lang="en-US" b="1" dirty="0" err="1">
                <a:solidFill>
                  <a:srgbClr val="0000FF"/>
                </a:solidFill>
              </a:rPr>
              <a:t>int</a:t>
            </a:r>
            <a:r>
              <a:rPr lang="en-US" dirty="0"/>
              <a:t> &gt; short &gt; byte</a:t>
            </a:r>
          </a:p>
          <a:p>
            <a:pPr marL="457200" lvl="1" indent="0">
              <a:lnSpc>
                <a:spcPct val="90000"/>
              </a:lnSpc>
              <a:spcBef>
                <a:spcPct val="35000"/>
              </a:spcBef>
              <a:buNone/>
            </a:pP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int</a:t>
            </a:r>
            <a:r>
              <a:rPr lang="en-US" sz="2600" dirty="0">
                <a:latin typeface="Courier New" panose="02070309020205020404" pitchFamily="49" charset="0"/>
                <a:cs typeface="Courier New" panose="02070309020205020404" pitchFamily="49" charset="0"/>
              </a:rPr>
              <a:t> larger; short smaller; </a:t>
            </a:r>
          </a:p>
          <a:p>
            <a:pPr marL="457200" lvl="1" indent="0">
              <a:lnSpc>
                <a:spcPct val="90000"/>
              </a:lnSpc>
              <a:spcBef>
                <a:spcPct val="35000"/>
              </a:spcBef>
              <a:buNone/>
            </a:pPr>
            <a:r>
              <a:rPr lang="en-US" sz="2600" dirty="0">
                <a:latin typeface="Courier New" panose="02070309020205020404" pitchFamily="49" charset="0"/>
                <a:cs typeface="Courier New" panose="02070309020205020404" pitchFamily="49" charset="0"/>
              </a:rPr>
              <a:t>	smaller = 20; larger = smaller;</a:t>
            </a:r>
          </a:p>
          <a:p>
            <a:pPr lvl="1">
              <a:lnSpc>
                <a:spcPct val="90000"/>
              </a:lnSpc>
              <a:spcBef>
                <a:spcPct val="35000"/>
              </a:spcBef>
            </a:pPr>
            <a:r>
              <a:rPr lang="en-US" b="1" dirty="0">
                <a:solidFill>
                  <a:srgbClr val="0000FF"/>
                </a:solidFill>
              </a:rPr>
              <a:t>double</a:t>
            </a:r>
            <a:r>
              <a:rPr lang="en-US" dirty="0"/>
              <a:t> &gt; float</a:t>
            </a:r>
          </a:p>
          <a:p>
            <a:pPr marL="457200" lvl="1" indent="0">
              <a:lnSpc>
                <a:spcPct val="90000"/>
              </a:lnSpc>
              <a:spcBef>
                <a:spcPct val="35000"/>
              </a:spcBef>
              <a:buNone/>
            </a:pPr>
            <a:r>
              <a:rPr lang="en-US" sz="2600" dirty="0">
                <a:latin typeface="Courier New" panose="02070309020205020404" pitchFamily="49" charset="0"/>
                <a:cs typeface="Courier New" panose="02070309020205020404" pitchFamily="49" charset="0"/>
              </a:rPr>
              <a:t>	double larger; float smaller; </a:t>
            </a:r>
          </a:p>
          <a:p>
            <a:pPr marL="457200" lvl="1" indent="0">
              <a:lnSpc>
                <a:spcPct val="90000"/>
              </a:lnSpc>
              <a:spcBef>
                <a:spcPct val="35000"/>
              </a:spcBef>
              <a:buNone/>
            </a:pPr>
            <a:r>
              <a:rPr lang="en-US" sz="2600" dirty="0">
                <a:latin typeface="Courier New" panose="02070309020205020404" pitchFamily="49" charset="0"/>
                <a:cs typeface="Courier New" panose="02070309020205020404" pitchFamily="49" charset="0"/>
              </a:rPr>
              <a:t>	smaller = 20; larger = smaller;</a:t>
            </a:r>
          </a:p>
          <a:p>
            <a:pPr lvl="1">
              <a:lnSpc>
                <a:spcPct val="90000"/>
              </a:lnSpc>
              <a:spcBef>
                <a:spcPct val="35000"/>
              </a:spcBef>
            </a:pPr>
            <a:r>
              <a:rPr lang="en-US" sz="2600" dirty="0"/>
              <a:t>double &gt; float &gt; long &gt; </a:t>
            </a:r>
            <a:r>
              <a:rPr lang="en-US" sz="2600" dirty="0" err="1"/>
              <a:t>int</a:t>
            </a:r>
            <a:r>
              <a:rPr lang="en-US" sz="2600" dirty="0"/>
              <a:t> &gt; short &gt; byte</a:t>
            </a:r>
          </a:p>
          <a:p>
            <a:pPr>
              <a:lnSpc>
                <a:spcPct val="90000"/>
              </a:lnSpc>
              <a:spcBef>
                <a:spcPct val="35000"/>
              </a:spcBef>
            </a:pPr>
            <a:r>
              <a:rPr lang="en-US" dirty="0"/>
              <a:t>From smaller data types to bigger data types:</a:t>
            </a:r>
          </a:p>
          <a:p>
            <a:pPr lvl="1">
              <a:lnSpc>
                <a:spcPct val="90000"/>
              </a:lnSpc>
              <a:spcBef>
                <a:spcPct val="35000"/>
              </a:spcBef>
            </a:pPr>
            <a:r>
              <a:rPr lang="en-US" dirty="0"/>
              <a:t>In general it is </a:t>
            </a:r>
            <a:r>
              <a:rPr lang="en-US" b="1" dirty="0">
                <a:solidFill>
                  <a:srgbClr val="FF0000"/>
                </a:solidFill>
              </a:rPr>
              <a:t>NOT</a:t>
            </a:r>
            <a:r>
              <a:rPr lang="en-US" dirty="0"/>
              <a:t> good.</a:t>
            </a:r>
          </a:p>
          <a:p>
            <a:pPr marL="457200" lvl="1" indent="0">
              <a:lnSpc>
                <a:spcPct val="90000"/>
              </a:lnSpc>
              <a:spcBef>
                <a:spcPct val="35000"/>
              </a:spcBef>
              <a:buNone/>
            </a:pP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int</a:t>
            </a:r>
            <a:r>
              <a:rPr lang="en-US" sz="2600" dirty="0">
                <a:latin typeface="Courier New" panose="02070309020205020404" pitchFamily="49" charset="0"/>
                <a:cs typeface="Courier New" panose="02070309020205020404" pitchFamily="49" charset="0"/>
              </a:rPr>
              <a:t> larger; short smaller; larger = 20; </a:t>
            </a:r>
            <a:r>
              <a:rPr lang="en-US" sz="2600" u="sng" dirty="0">
                <a:solidFill>
                  <a:srgbClr val="FF0000"/>
                </a:solidFill>
                <a:latin typeface="Courier New" panose="02070309020205020404" pitchFamily="49" charset="0"/>
                <a:cs typeface="Courier New" panose="02070309020205020404" pitchFamily="49" charset="0"/>
              </a:rPr>
              <a:t>smaller = larger;</a:t>
            </a:r>
          </a:p>
          <a:p>
            <a:pPr marL="457200" lvl="1" indent="0">
              <a:lnSpc>
                <a:spcPct val="90000"/>
              </a:lnSpc>
              <a:spcBef>
                <a:spcPct val="35000"/>
              </a:spcBef>
              <a:buNone/>
            </a:pPr>
            <a:r>
              <a:rPr lang="en-US" sz="2600" dirty="0">
                <a:latin typeface="Courier New" panose="02070309020205020404" pitchFamily="49" charset="0"/>
                <a:cs typeface="Courier New" panose="02070309020205020404" pitchFamily="49" charset="0"/>
              </a:rPr>
              <a:t>	double larger; float smaller; larger = 20.5; </a:t>
            </a:r>
            <a:r>
              <a:rPr lang="en-US" sz="2600" u="sng" dirty="0">
                <a:solidFill>
                  <a:srgbClr val="FF0000"/>
                </a:solidFill>
                <a:latin typeface="Courier New" panose="02070309020205020404" pitchFamily="49" charset="0"/>
                <a:cs typeface="Courier New" panose="02070309020205020404" pitchFamily="49" charset="0"/>
              </a:rPr>
              <a:t>smaller = larger;</a:t>
            </a:r>
          </a:p>
          <a:p>
            <a:pPr>
              <a:lnSpc>
                <a:spcPct val="90000"/>
              </a:lnSpc>
              <a:spcBef>
                <a:spcPct val="35000"/>
              </a:spcBef>
            </a:pPr>
            <a:r>
              <a:rPr lang="en-US" u="sng" dirty="0"/>
              <a:t>Note that floating point values are considered bigger than integer values.</a:t>
            </a:r>
          </a:p>
          <a:p>
            <a:pPr marL="0" indent="0">
              <a:lnSpc>
                <a:spcPct val="90000"/>
              </a:lnSpc>
              <a:spcBef>
                <a:spcPct val="35000"/>
              </a:spcBef>
              <a:buNone/>
            </a:pPr>
            <a:r>
              <a:rPr lang="en-US" sz="2600" dirty="0">
                <a:latin typeface="Courier New" panose="02070309020205020404" pitchFamily="49" charset="0"/>
                <a:cs typeface="Courier New" panose="02070309020205020404" pitchFamily="49" charset="0"/>
              </a:rPr>
              <a:t>		float y; </a:t>
            </a:r>
            <a:r>
              <a:rPr lang="en-US" sz="2600" dirty="0" err="1">
                <a:latin typeface="Courier New" panose="02070309020205020404" pitchFamily="49" charset="0"/>
                <a:cs typeface="Courier New" panose="02070309020205020404" pitchFamily="49" charset="0"/>
              </a:rPr>
              <a:t>int</a:t>
            </a:r>
            <a:r>
              <a:rPr lang="en-US" sz="2600" dirty="0">
                <a:latin typeface="Courier New" panose="02070309020205020404" pitchFamily="49" charset="0"/>
                <a:cs typeface="Courier New" panose="02070309020205020404" pitchFamily="49" charset="0"/>
              </a:rPr>
              <a:t> x; x = 34; y = x;</a:t>
            </a:r>
          </a:p>
          <a:p>
            <a:pPr>
              <a:lnSpc>
                <a:spcPct val="90000"/>
              </a:lnSpc>
              <a:spcBef>
                <a:spcPct val="35000"/>
              </a:spcBef>
            </a:pPr>
            <a:r>
              <a:rPr lang="en-US" u="sng" dirty="0"/>
              <a:t>Note the integer values are considered as </a:t>
            </a:r>
            <a:r>
              <a:rPr lang="en-US" sz="3100" u="sng" dirty="0" err="1">
                <a:latin typeface="Courier New" panose="02070309020205020404" pitchFamily="49" charset="0"/>
                <a:cs typeface="Courier New" panose="02070309020205020404" pitchFamily="49" charset="0"/>
              </a:rPr>
              <a:t>int</a:t>
            </a:r>
            <a:r>
              <a:rPr lang="en-US" u="sng" dirty="0"/>
              <a:t>, and floating point values as </a:t>
            </a:r>
            <a:r>
              <a:rPr lang="en-US" sz="3100" u="sng" dirty="0">
                <a:latin typeface="Courier New" panose="02070309020205020404" pitchFamily="49" charset="0"/>
                <a:cs typeface="Courier New" panose="02070309020205020404" pitchFamily="49" charset="0"/>
              </a:rPr>
              <a:t>double</a:t>
            </a:r>
            <a:r>
              <a:rPr lang="en-US" u="sng" dirty="0"/>
              <a:t>, </a:t>
            </a:r>
            <a:r>
              <a:rPr lang="en-US" u="sng" dirty="0">
                <a:solidFill>
                  <a:srgbClr val="0000FF"/>
                </a:solidFill>
              </a:rPr>
              <a:t>not</a:t>
            </a:r>
            <a:r>
              <a:rPr lang="en-US" u="sng" dirty="0"/>
              <a:t> </a:t>
            </a:r>
            <a:r>
              <a:rPr lang="en-US" sz="3100" u="sng" dirty="0">
                <a:latin typeface="Courier New" panose="02070309020205020404" pitchFamily="49" charset="0"/>
                <a:cs typeface="Courier New" panose="02070309020205020404" pitchFamily="49" charset="0"/>
              </a:rPr>
              <a:t>float</a:t>
            </a:r>
            <a:r>
              <a:rPr lang="en-US" u="sng" dirty="0"/>
              <a:t>.</a:t>
            </a:r>
          </a:p>
          <a:p>
            <a:pPr marL="0" indent="0">
              <a:lnSpc>
                <a:spcPct val="90000"/>
              </a:lnSpc>
              <a:spcBef>
                <a:spcPct val="35000"/>
              </a:spcBef>
              <a:buNone/>
            </a:pPr>
            <a:r>
              <a:rPr lang="en-US" sz="2600" dirty="0"/>
              <a:t>		</a:t>
            </a:r>
            <a:r>
              <a:rPr lang="en-US" sz="2600" dirty="0">
                <a:latin typeface="Courier New" panose="02070309020205020404" pitchFamily="49" charset="0"/>
                <a:cs typeface="Courier New" panose="02070309020205020404" pitchFamily="49" charset="0"/>
              </a:rPr>
              <a:t>int count = 10; double sum = 34.5;</a:t>
            </a:r>
          </a:p>
          <a:p>
            <a:pPr marL="0" indent="0">
              <a:lnSpc>
                <a:spcPct val="90000"/>
              </a:lnSpc>
              <a:spcBef>
                <a:spcPct val="35000"/>
              </a:spcBef>
              <a:buNone/>
            </a:pPr>
            <a:r>
              <a:rPr lang="en-US" sz="2600" dirty="0">
                <a:latin typeface="Courier New" panose="02070309020205020404" pitchFamily="49" charset="0"/>
                <a:cs typeface="Courier New" panose="02070309020205020404" pitchFamily="49" charset="0"/>
              </a:rPr>
              <a:t>		</a:t>
            </a:r>
            <a:r>
              <a:rPr lang="en-US" sz="2600" dirty="0">
                <a:solidFill>
                  <a:srgbClr val="FF0000"/>
                </a:solidFill>
                <a:latin typeface="Courier New" panose="02070309020205020404" pitchFamily="49" charset="0"/>
                <a:cs typeface="Courier New" panose="02070309020205020404" pitchFamily="49" charset="0"/>
              </a:rPr>
              <a:t>float </a:t>
            </a:r>
            <a:r>
              <a:rPr lang="en-US" sz="2600" dirty="0" err="1">
                <a:solidFill>
                  <a:srgbClr val="FF0000"/>
                </a:solidFill>
                <a:latin typeface="Courier New" panose="02070309020205020404" pitchFamily="49" charset="0"/>
                <a:cs typeface="Courier New" panose="02070309020205020404" pitchFamily="49" charset="0"/>
              </a:rPr>
              <a:t>anotherSum</a:t>
            </a:r>
            <a:r>
              <a:rPr lang="en-US" sz="2600" dirty="0">
                <a:solidFill>
                  <a:srgbClr val="FF0000"/>
                </a:solidFill>
                <a:latin typeface="Courier New" panose="02070309020205020404" pitchFamily="49" charset="0"/>
                <a:cs typeface="Courier New" panose="02070309020205020404" pitchFamily="49" charset="0"/>
              </a:rPr>
              <a:t> = 45.6;  // ?</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nSpc>
                <a:spcPct val="90000"/>
              </a:lnSpc>
              <a:spcBef>
                <a:spcPct val="35000"/>
              </a:spcBef>
            </a:pPr>
            <a:r>
              <a:rPr lang="en-US" sz="2800" dirty="0"/>
              <a:t>Conversions must be handled carefully to avoid losing information.</a:t>
            </a:r>
          </a:p>
          <a:p>
            <a:pPr>
              <a:lnSpc>
                <a:spcPct val="90000"/>
              </a:lnSpc>
              <a:spcBef>
                <a:spcPct val="35000"/>
              </a:spcBef>
            </a:pPr>
            <a:r>
              <a:rPr lang="en-US" sz="2800" i="1" dirty="0">
                <a:solidFill>
                  <a:srgbClr val="00B050"/>
                </a:solidFill>
              </a:rPr>
              <a:t>Widening conversions</a:t>
            </a:r>
            <a:r>
              <a:rPr lang="en-US" sz="2800" dirty="0">
                <a:solidFill>
                  <a:srgbClr val="00B050"/>
                </a:solidFill>
              </a:rPr>
              <a:t> </a:t>
            </a:r>
            <a:r>
              <a:rPr lang="en-US" sz="2800" dirty="0"/>
              <a:t>are safest because they tend to go from a small data type to a larger one (such as a </a:t>
            </a:r>
            <a:r>
              <a:rPr lang="en-US" sz="2800" dirty="0">
                <a:latin typeface="Courier New" pitchFamily="-110" charset="0"/>
              </a:rPr>
              <a:t>short</a:t>
            </a:r>
            <a:r>
              <a:rPr lang="en-US" sz="2800" dirty="0"/>
              <a:t> to an </a:t>
            </a:r>
            <a:r>
              <a:rPr lang="en-US" sz="2800" dirty="0" err="1">
                <a:latin typeface="Courier New" pitchFamily="-110" charset="0"/>
              </a:rPr>
              <a:t>int</a:t>
            </a:r>
            <a:r>
              <a:rPr lang="en-US" sz="2800" dirty="0"/>
              <a:t>).</a:t>
            </a:r>
          </a:p>
          <a:p>
            <a:pPr>
              <a:lnSpc>
                <a:spcPct val="90000"/>
              </a:lnSpc>
              <a:spcBef>
                <a:spcPct val="35000"/>
              </a:spcBef>
            </a:pPr>
            <a:r>
              <a:rPr lang="en-US" sz="2800" i="1" dirty="0">
                <a:solidFill>
                  <a:srgbClr val="00B050"/>
                </a:solidFill>
              </a:rPr>
              <a:t>Narrowing conversions</a:t>
            </a:r>
            <a:r>
              <a:rPr lang="en-US" sz="2800" dirty="0">
                <a:solidFill>
                  <a:srgbClr val="00B050"/>
                </a:solidFill>
              </a:rPr>
              <a:t> </a:t>
            </a:r>
            <a:r>
              <a:rPr lang="en-US" sz="2800" dirty="0"/>
              <a:t>can lose information because they tend to go from a large data type to a smaller one.</a:t>
            </a:r>
          </a:p>
          <a:p>
            <a:pPr>
              <a:lnSpc>
                <a:spcPct val="90000"/>
              </a:lnSpc>
              <a:spcBef>
                <a:spcPct val="35000"/>
              </a:spcBef>
            </a:pPr>
            <a:r>
              <a:rPr lang="en-US" sz="2800" dirty="0"/>
              <a:t>In Java, data conversions can occur in three ways</a:t>
            </a:r>
          </a:p>
          <a:p>
            <a:pPr lvl="1">
              <a:lnSpc>
                <a:spcPct val="80000"/>
              </a:lnSpc>
              <a:spcBef>
                <a:spcPct val="5000"/>
              </a:spcBef>
            </a:pPr>
            <a:r>
              <a:rPr lang="en-US" dirty="0"/>
              <a:t>assignment conversion</a:t>
            </a:r>
          </a:p>
          <a:p>
            <a:pPr lvl="1">
              <a:lnSpc>
                <a:spcPct val="80000"/>
              </a:lnSpc>
              <a:spcBef>
                <a:spcPct val="5000"/>
              </a:spcBef>
            </a:pPr>
            <a:r>
              <a:rPr lang="en-US" dirty="0"/>
              <a:t>promotion</a:t>
            </a:r>
          </a:p>
          <a:p>
            <a:pPr lvl="1">
              <a:lnSpc>
                <a:spcPct val="80000"/>
              </a:lnSpc>
              <a:spcBef>
                <a:spcPct val="5000"/>
              </a:spcBef>
            </a:pPr>
            <a:r>
              <a:rPr lang="en-US" dirty="0"/>
              <a:t>casting</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69</a:t>
            </a:fld>
            <a:endParaRPr lang="en-US" dirty="0"/>
          </a:p>
        </p:txBody>
      </p:sp>
    </p:spTree>
    <p:extLst>
      <p:ext uri="{BB962C8B-B14F-4D97-AF65-F5344CB8AC3E}">
        <p14:creationId xmlns:p14="http://schemas.microsoft.com/office/powerpoint/2010/main" val="123729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a:latin typeface="Consolas" panose="020B0609020204030204" pitchFamily="49" charset="0"/>
              </a:rPr>
              <a:t>print()</a:t>
            </a:r>
            <a:r>
              <a:rPr lang="en-US" dirty="0"/>
              <a:t> Method</a:t>
            </a:r>
          </a:p>
        </p:txBody>
      </p:sp>
      <p:sp>
        <p:nvSpPr>
          <p:cNvPr id="3" name="Content Placeholder 2"/>
          <p:cNvSpPr>
            <a:spLocks noGrp="1"/>
          </p:cNvSpPr>
          <p:nvPr>
            <p:ph idx="1"/>
          </p:nvPr>
        </p:nvSpPr>
        <p:spPr/>
        <p:txBody>
          <a:bodyPr/>
          <a:lstStyle/>
          <a:p>
            <a:pPr>
              <a:spcBef>
                <a:spcPct val="90000"/>
              </a:spcBef>
            </a:pPr>
            <a:r>
              <a:rPr lang="en-US" dirty="0"/>
              <a:t>The </a:t>
            </a:r>
            <a:r>
              <a:rPr lang="en-US" sz="2800" dirty="0" err="1">
                <a:latin typeface="Consolas" panose="020B0609020204030204" pitchFamily="49" charset="0"/>
              </a:rPr>
              <a:t>System.out</a:t>
            </a:r>
            <a:r>
              <a:rPr lang="en-US" dirty="0"/>
              <a:t> object provides another service as well.</a:t>
            </a:r>
          </a:p>
          <a:p>
            <a:pPr>
              <a:spcBef>
                <a:spcPct val="90000"/>
              </a:spcBef>
            </a:pPr>
            <a:r>
              <a:rPr lang="en-US" dirty="0"/>
              <a:t>The </a:t>
            </a:r>
            <a:r>
              <a:rPr lang="en-US" sz="2800" dirty="0">
                <a:latin typeface="Consolas" panose="020B0609020204030204" pitchFamily="49" charset="0"/>
              </a:rPr>
              <a:t>print()</a:t>
            </a:r>
            <a:r>
              <a:rPr lang="en-US" dirty="0"/>
              <a:t> method is similar to the </a:t>
            </a:r>
            <a:r>
              <a:rPr lang="en-US" sz="2800" dirty="0" err="1">
                <a:latin typeface="Consolas" panose="020B0609020204030204" pitchFamily="49" charset="0"/>
              </a:rPr>
              <a:t>println</a:t>
            </a:r>
            <a:r>
              <a:rPr lang="en-US" sz="2800" dirty="0">
                <a:latin typeface="Consolas" panose="020B0609020204030204" pitchFamily="49" charset="0"/>
              </a:rPr>
              <a:t>()</a:t>
            </a:r>
            <a:r>
              <a:rPr lang="en-US" dirty="0"/>
              <a:t> method, except that it does not advance to the next line.</a:t>
            </a:r>
          </a:p>
          <a:p>
            <a:pPr>
              <a:spcBef>
                <a:spcPct val="90000"/>
              </a:spcBef>
            </a:pPr>
            <a:r>
              <a:rPr lang="en-US" dirty="0"/>
              <a:t>Therefore, anything printed after a </a:t>
            </a:r>
            <a:r>
              <a:rPr lang="en-US" sz="2800" dirty="0">
                <a:latin typeface="Consolas" panose="020B0609020204030204" pitchFamily="49" charset="0"/>
              </a:rPr>
              <a:t>print()</a:t>
            </a:r>
            <a:r>
              <a:rPr lang="en-US" dirty="0"/>
              <a:t> statement will appear on the same line.</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2 - </a:t>
            </a:r>
            <a:fld id="{90994C07-E970-A243-9601-A1D642E986EC}" type="slidenum">
              <a:rPr lang="en-US" smtClean="0"/>
              <a:pPr/>
              <a:t>70</a:t>
            </a:fld>
            <a:endParaRPr lang="en-US" dirty="0"/>
          </a:p>
        </p:txBody>
      </p:sp>
      <p:pic>
        <p:nvPicPr>
          <p:cNvPr id="6" name="Picture 5" descr="Fig2.5.jpeg"/>
          <p:cNvPicPr>
            <a:picLocks noChangeAspect="1"/>
          </p:cNvPicPr>
          <p:nvPr/>
        </p:nvPicPr>
        <p:blipFill>
          <a:blip r:embed="rId3"/>
          <a:stretch>
            <a:fillRect/>
          </a:stretch>
        </p:blipFill>
        <p:spPr>
          <a:xfrm>
            <a:off x="574139" y="2319365"/>
            <a:ext cx="3990027" cy="2351610"/>
          </a:xfrm>
          <a:prstGeom prst="rect">
            <a:avLst/>
          </a:prstGeom>
        </p:spPr>
      </p:pic>
      <p:pic>
        <p:nvPicPr>
          <p:cNvPr id="8" name="Picture 7" descr="Fig2.6.jpeg"/>
          <p:cNvPicPr>
            <a:picLocks noChangeAspect="1"/>
          </p:cNvPicPr>
          <p:nvPr/>
        </p:nvPicPr>
        <p:blipFill>
          <a:blip r:embed="rId4"/>
          <a:stretch>
            <a:fillRect/>
          </a:stretch>
        </p:blipFill>
        <p:spPr>
          <a:xfrm>
            <a:off x="4887362" y="2319365"/>
            <a:ext cx="3579812" cy="2351610"/>
          </a:xfrm>
          <a:prstGeom prst="rect">
            <a:avLst/>
          </a:prstGeom>
        </p:spPr>
      </p:pic>
      <p:sp>
        <p:nvSpPr>
          <p:cNvPr id="10" name="TextBox 9"/>
          <p:cNvSpPr txBox="1"/>
          <p:nvPr/>
        </p:nvSpPr>
        <p:spPr>
          <a:xfrm>
            <a:off x="1354666" y="1950033"/>
            <a:ext cx="2267681" cy="369332"/>
          </a:xfrm>
          <a:prstGeom prst="rect">
            <a:avLst/>
          </a:prstGeom>
          <a:noFill/>
        </p:spPr>
        <p:txBody>
          <a:bodyPr wrap="none" rtlCol="0">
            <a:spAutoFit/>
          </a:bodyPr>
          <a:lstStyle/>
          <a:p>
            <a:r>
              <a:rPr lang="en-US" dirty="0"/>
              <a:t>Widening Conversions</a:t>
            </a:r>
          </a:p>
        </p:txBody>
      </p:sp>
      <p:sp>
        <p:nvSpPr>
          <p:cNvPr id="11" name="TextBox 10"/>
          <p:cNvSpPr txBox="1"/>
          <p:nvPr/>
        </p:nvSpPr>
        <p:spPr>
          <a:xfrm>
            <a:off x="5499977" y="1950033"/>
            <a:ext cx="2354581" cy="369332"/>
          </a:xfrm>
          <a:prstGeom prst="rect">
            <a:avLst/>
          </a:prstGeom>
          <a:noFill/>
        </p:spPr>
        <p:txBody>
          <a:bodyPr wrap="none" rtlCol="0">
            <a:spAutoFit/>
          </a:bodyPr>
          <a:lstStyle/>
          <a:p>
            <a:r>
              <a:rPr lang="en-US" dirty="0"/>
              <a:t>Narrowing Conversions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Conversion</a:t>
            </a:r>
          </a:p>
        </p:txBody>
      </p:sp>
      <p:sp>
        <p:nvSpPr>
          <p:cNvPr id="3" name="Content Placeholder 2"/>
          <p:cNvSpPr>
            <a:spLocks noGrp="1"/>
          </p:cNvSpPr>
          <p:nvPr>
            <p:ph idx="1"/>
          </p:nvPr>
        </p:nvSpPr>
        <p:spPr/>
        <p:txBody>
          <a:bodyPr>
            <a:normAutofit fontScale="92500"/>
          </a:bodyPr>
          <a:lstStyle/>
          <a:p>
            <a:pPr>
              <a:lnSpc>
                <a:spcPct val="90000"/>
              </a:lnSpc>
              <a:spcBef>
                <a:spcPct val="70000"/>
              </a:spcBef>
            </a:pPr>
            <a:r>
              <a:rPr lang="en-US" sz="2800" i="1" dirty="0">
                <a:solidFill>
                  <a:srgbClr val="00B050"/>
                </a:solidFill>
              </a:rPr>
              <a:t>Assignment conversion</a:t>
            </a:r>
            <a:r>
              <a:rPr lang="en-US" sz="2800" dirty="0">
                <a:solidFill>
                  <a:srgbClr val="00B050"/>
                </a:solidFill>
              </a:rPr>
              <a:t> </a:t>
            </a:r>
            <a:r>
              <a:rPr lang="en-US" sz="2800" dirty="0"/>
              <a:t>occurs when a value of one type is assigned to a variable of another.</a:t>
            </a:r>
          </a:p>
          <a:p>
            <a:pPr>
              <a:lnSpc>
                <a:spcPct val="90000"/>
              </a:lnSpc>
              <a:spcBef>
                <a:spcPct val="70000"/>
              </a:spcBef>
            </a:pPr>
            <a:r>
              <a:rPr lang="en-US" sz="2800" dirty="0"/>
              <a:t>If </a:t>
            </a:r>
            <a:r>
              <a:rPr lang="en-US" sz="2800" dirty="0">
                <a:latin typeface="Courier New" pitchFamily="-110" charset="0"/>
              </a:rPr>
              <a:t>money</a:t>
            </a:r>
            <a:r>
              <a:rPr lang="en-US" sz="2800" dirty="0"/>
              <a:t> is a </a:t>
            </a:r>
            <a:r>
              <a:rPr lang="en-US" sz="2800" dirty="0">
                <a:latin typeface="Courier New" pitchFamily="-110" charset="0"/>
              </a:rPr>
              <a:t>float</a:t>
            </a:r>
            <a:r>
              <a:rPr lang="en-US" sz="2800" dirty="0"/>
              <a:t> variable and </a:t>
            </a:r>
            <a:r>
              <a:rPr lang="en-US" sz="2800" dirty="0">
                <a:latin typeface="Courier New" pitchFamily="-110" charset="0"/>
              </a:rPr>
              <a:t>dollars</a:t>
            </a:r>
            <a:r>
              <a:rPr lang="en-US" sz="2800" dirty="0"/>
              <a:t> is an </a:t>
            </a:r>
            <a:r>
              <a:rPr lang="en-US" sz="2800" dirty="0" err="1">
                <a:latin typeface="Courier New" pitchFamily="-110" charset="0"/>
              </a:rPr>
              <a:t>int</a:t>
            </a:r>
            <a:r>
              <a:rPr lang="en-US" sz="2800" dirty="0"/>
              <a:t> variable, the following assignment converts the value in </a:t>
            </a:r>
            <a:r>
              <a:rPr lang="en-US" sz="2800" dirty="0">
                <a:latin typeface="Courier New" pitchFamily="-110" charset="0"/>
              </a:rPr>
              <a:t>dollars</a:t>
            </a:r>
            <a:r>
              <a:rPr lang="en-US" sz="2800" dirty="0"/>
              <a:t> to a </a:t>
            </a:r>
            <a:r>
              <a:rPr lang="en-US" sz="2800" dirty="0">
                <a:latin typeface="Courier New" pitchFamily="-110" charset="0"/>
              </a:rPr>
              <a:t>float</a:t>
            </a:r>
            <a:r>
              <a:rPr lang="en-US" sz="2800" dirty="0"/>
              <a:t>.</a:t>
            </a:r>
            <a:endParaRPr lang="en-US" sz="2800" dirty="0">
              <a:latin typeface="Courier New" pitchFamily="-110" charset="0"/>
            </a:endParaRPr>
          </a:p>
          <a:p>
            <a:pPr lvl="2">
              <a:lnSpc>
                <a:spcPct val="90000"/>
              </a:lnSpc>
              <a:spcBef>
                <a:spcPct val="70000"/>
              </a:spcBef>
              <a:buNone/>
            </a:pPr>
            <a:r>
              <a:rPr lang="en-US" sz="2800" dirty="0">
                <a:latin typeface="Courier New" pitchFamily="-110" charset="0"/>
              </a:rPr>
              <a:t>money = dollars;</a:t>
            </a:r>
          </a:p>
          <a:p>
            <a:pPr>
              <a:lnSpc>
                <a:spcPct val="90000"/>
              </a:lnSpc>
              <a:spcBef>
                <a:spcPct val="70000"/>
              </a:spcBef>
            </a:pPr>
            <a:r>
              <a:rPr lang="en-US" sz="2800" b="1" u="sng" dirty="0">
                <a:solidFill>
                  <a:srgbClr val="0000FF"/>
                </a:solidFill>
              </a:rPr>
              <a:t>Only widening conversions can happen via assignment</a:t>
            </a:r>
            <a:r>
              <a:rPr lang="en-US" sz="2800" dirty="0"/>
              <a:t>.</a:t>
            </a:r>
            <a:endParaRPr lang="en-US" sz="2800" u="sng" dirty="0"/>
          </a:p>
          <a:p>
            <a:pPr>
              <a:lnSpc>
                <a:spcPct val="90000"/>
              </a:lnSpc>
              <a:spcBef>
                <a:spcPct val="70000"/>
              </a:spcBef>
            </a:pPr>
            <a:r>
              <a:rPr lang="en-US" sz="2800" dirty="0"/>
              <a:t>Note that the value or type of </a:t>
            </a:r>
            <a:r>
              <a:rPr lang="en-US" sz="2800" dirty="0">
                <a:latin typeface="Courier New" pitchFamily="-110" charset="0"/>
              </a:rPr>
              <a:t>dollars</a:t>
            </a:r>
            <a:r>
              <a:rPr lang="en-US" sz="2800" dirty="0"/>
              <a:t> did not change.</a:t>
            </a:r>
          </a:p>
          <a:p>
            <a:pPr>
              <a:lnSpc>
                <a:spcPct val="90000"/>
              </a:lnSpc>
              <a:spcBef>
                <a:spcPct val="70000"/>
              </a:spcBef>
            </a:pPr>
            <a:r>
              <a:rPr lang="en-US" sz="2800" dirty="0"/>
              <a:t>Note that floating point values are considered bigger than integer values.</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71</a:t>
            </a:fld>
            <a:endParaRPr lang="en-US" dirty="0"/>
          </a:p>
        </p:txBody>
      </p:sp>
    </p:spTree>
    <p:extLst>
      <p:ext uri="{BB962C8B-B14F-4D97-AF65-F5344CB8AC3E}">
        <p14:creationId xmlns:p14="http://schemas.microsoft.com/office/powerpoint/2010/main" val="24644093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a:t>
            </a:r>
          </a:p>
        </p:txBody>
      </p:sp>
      <p:sp>
        <p:nvSpPr>
          <p:cNvPr id="3" name="Content Placeholder 2"/>
          <p:cNvSpPr>
            <a:spLocks noGrp="1"/>
          </p:cNvSpPr>
          <p:nvPr>
            <p:ph idx="1"/>
          </p:nvPr>
        </p:nvSpPr>
        <p:spPr/>
        <p:txBody>
          <a:bodyPr/>
          <a:lstStyle/>
          <a:p>
            <a:pPr>
              <a:spcBef>
                <a:spcPct val="70000"/>
              </a:spcBef>
            </a:pPr>
            <a:r>
              <a:rPr lang="en-US" i="1" dirty="0">
                <a:solidFill>
                  <a:srgbClr val="00B050"/>
                </a:solidFill>
              </a:rPr>
              <a:t>Promotion</a:t>
            </a:r>
            <a:r>
              <a:rPr lang="en-US" dirty="0"/>
              <a:t> happens automatically when operators in expressions convert their operands.</a:t>
            </a:r>
          </a:p>
          <a:p>
            <a:pPr>
              <a:spcBef>
                <a:spcPct val="70000"/>
              </a:spcBef>
            </a:pPr>
            <a:r>
              <a:rPr lang="en-US" dirty="0"/>
              <a:t>For example, if </a:t>
            </a:r>
            <a:r>
              <a:rPr lang="en-US" sz="2800" dirty="0">
                <a:latin typeface="Courier New" pitchFamily="-110" charset="0"/>
              </a:rPr>
              <a:t>sum</a:t>
            </a:r>
            <a:r>
              <a:rPr lang="en-US" dirty="0"/>
              <a:t> is a </a:t>
            </a:r>
            <a:r>
              <a:rPr lang="en-US" sz="2800" dirty="0">
                <a:latin typeface="Courier New" pitchFamily="-110" charset="0"/>
              </a:rPr>
              <a:t>float</a:t>
            </a:r>
            <a:r>
              <a:rPr lang="en-US" dirty="0"/>
              <a:t> and </a:t>
            </a:r>
            <a:r>
              <a:rPr lang="en-US" sz="2800" dirty="0">
                <a:latin typeface="Courier New" pitchFamily="-110" charset="0"/>
              </a:rPr>
              <a:t>count</a:t>
            </a:r>
            <a:r>
              <a:rPr lang="en-US" dirty="0"/>
              <a:t> is an </a:t>
            </a:r>
            <a:r>
              <a:rPr lang="en-US" sz="2800" dirty="0" err="1">
                <a:latin typeface="Courier New" pitchFamily="-110" charset="0"/>
              </a:rPr>
              <a:t>int</a:t>
            </a:r>
            <a:r>
              <a:rPr lang="en-US" dirty="0"/>
              <a:t>, the value of </a:t>
            </a:r>
            <a:r>
              <a:rPr lang="en-US" sz="2800" dirty="0">
                <a:latin typeface="Courier New" pitchFamily="-110" charset="0"/>
              </a:rPr>
              <a:t>count</a:t>
            </a:r>
            <a:r>
              <a:rPr lang="en-US" dirty="0"/>
              <a:t> is converted to a floating point value to perform the following calculation.</a:t>
            </a:r>
          </a:p>
          <a:p>
            <a:pPr algn="ctr">
              <a:spcBef>
                <a:spcPct val="70000"/>
              </a:spcBef>
              <a:buNone/>
            </a:pPr>
            <a:r>
              <a:rPr lang="en-US" sz="2800" dirty="0">
                <a:latin typeface="Courier New" pitchFamily="-110" charset="0"/>
              </a:rPr>
              <a:t>result = sum / count;</a:t>
            </a:r>
          </a:p>
          <a:p>
            <a:endParaRPr lang="en-US" dirty="0"/>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Casting</a:t>
            </a:r>
          </a:p>
        </p:txBody>
      </p:sp>
      <p:sp>
        <p:nvSpPr>
          <p:cNvPr id="3" name="Content Placeholder 2"/>
          <p:cNvSpPr>
            <a:spLocks noGrp="1"/>
          </p:cNvSpPr>
          <p:nvPr>
            <p:ph idx="1"/>
          </p:nvPr>
        </p:nvSpPr>
        <p:spPr/>
        <p:txBody>
          <a:bodyPr>
            <a:normAutofit fontScale="92500" lnSpcReduction="10000"/>
          </a:bodyPr>
          <a:lstStyle/>
          <a:p>
            <a:pPr>
              <a:lnSpc>
                <a:spcPct val="80000"/>
              </a:lnSpc>
            </a:pPr>
            <a:r>
              <a:rPr lang="en-US" i="1" dirty="0">
                <a:solidFill>
                  <a:srgbClr val="00B050"/>
                </a:solidFill>
              </a:rPr>
              <a:t>Casting</a:t>
            </a:r>
            <a:r>
              <a:rPr lang="en-US" dirty="0"/>
              <a:t> is the most powerful, and dangerous, technique for conversion.</a:t>
            </a:r>
          </a:p>
          <a:p>
            <a:pPr>
              <a:lnSpc>
                <a:spcPct val="80000"/>
              </a:lnSpc>
              <a:spcBef>
                <a:spcPct val="70000"/>
              </a:spcBef>
            </a:pPr>
            <a:r>
              <a:rPr lang="en-US" dirty="0"/>
              <a:t>Both widening and narrowing conversions can be accomplished by explicitly casting a value.</a:t>
            </a:r>
          </a:p>
          <a:p>
            <a:pPr>
              <a:lnSpc>
                <a:spcPct val="80000"/>
              </a:lnSpc>
              <a:spcBef>
                <a:spcPct val="70000"/>
              </a:spcBef>
            </a:pPr>
            <a:r>
              <a:rPr lang="en-US" dirty="0"/>
              <a:t>To cast, the type is put in parentheses in front of the value being converted.</a:t>
            </a:r>
          </a:p>
          <a:p>
            <a:pPr>
              <a:lnSpc>
                <a:spcPct val="80000"/>
              </a:lnSpc>
              <a:spcBef>
                <a:spcPct val="70000"/>
              </a:spcBef>
            </a:pPr>
            <a:r>
              <a:rPr lang="en-US" dirty="0"/>
              <a:t>For example, </a:t>
            </a:r>
            <a:r>
              <a:rPr lang="en-US" b="1" dirty="0">
                <a:solidFill>
                  <a:srgbClr val="00B050"/>
                </a:solidFill>
              </a:rPr>
              <a:t>if </a:t>
            </a:r>
            <a:r>
              <a:rPr lang="en-US" b="1" dirty="0">
                <a:solidFill>
                  <a:srgbClr val="00B050"/>
                </a:solidFill>
                <a:latin typeface="Courier New" pitchFamily="-110" charset="0"/>
              </a:rPr>
              <a:t>total</a:t>
            </a:r>
            <a:r>
              <a:rPr lang="en-US" b="1" dirty="0">
                <a:solidFill>
                  <a:srgbClr val="00B050"/>
                </a:solidFill>
              </a:rPr>
              <a:t> and </a:t>
            </a:r>
            <a:r>
              <a:rPr lang="en-US" b="1" dirty="0">
                <a:solidFill>
                  <a:srgbClr val="00B050"/>
                </a:solidFill>
                <a:latin typeface="Courier New" pitchFamily="-110" charset="0"/>
              </a:rPr>
              <a:t>count</a:t>
            </a:r>
            <a:r>
              <a:rPr lang="en-US" b="1" dirty="0">
                <a:solidFill>
                  <a:srgbClr val="00B050"/>
                </a:solidFill>
              </a:rPr>
              <a:t> are integers, but we want a floating point result when dividing them, </a:t>
            </a:r>
            <a:r>
              <a:rPr lang="en-US" b="1" u="sng" dirty="0">
                <a:solidFill>
                  <a:srgbClr val="00B050"/>
                </a:solidFill>
              </a:rPr>
              <a:t>we can cast </a:t>
            </a:r>
            <a:r>
              <a:rPr lang="en-US" b="1" u="sng" dirty="0">
                <a:solidFill>
                  <a:srgbClr val="00B050"/>
                </a:solidFill>
                <a:latin typeface="Courier New" pitchFamily="-110" charset="0"/>
              </a:rPr>
              <a:t>total</a:t>
            </a:r>
            <a:r>
              <a:rPr lang="en-US" b="1" dirty="0">
                <a:solidFill>
                  <a:srgbClr val="00B050"/>
                </a:solidFill>
              </a:rPr>
              <a:t>.</a:t>
            </a:r>
          </a:p>
          <a:p>
            <a:pPr lvl="2">
              <a:lnSpc>
                <a:spcPct val="80000"/>
              </a:lnSpc>
              <a:spcBef>
                <a:spcPct val="85000"/>
              </a:spcBef>
              <a:buNone/>
            </a:pPr>
            <a:r>
              <a:rPr lang="en-US" sz="2600" dirty="0">
                <a:latin typeface="Courier New" pitchFamily="-110" charset="0"/>
              </a:rPr>
              <a:t>result = </a:t>
            </a:r>
            <a:r>
              <a:rPr lang="en-US" sz="2600" b="1" dirty="0">
                <a:solidFill>
                  <a:srgbClr val="0000FF"/>
                </a:solidFill>
                <a:latin typeface="Courier New" pitchFamily="-110" charset="0"/>
              </a:rPr>
              <a:t>(float)</a:t>
            </a:r>
            <a:r>
              <a:rPr lang="en-US" sz="2600" dirty="0">
                <a:latin typeface="Courier New" pitchFamily="-110" charset="0"/>
              </a:rPr>
              <a:t> total / count;</a:t>
            </a:r>
          </a:p>
          <a:p>
            <a:pPr lvl="2">
              <a:lnSpc>
                <a:spcPct val="80000"/>
              </a:lnSpc>
              <a:spcBef>
                <a:spcPct val="85000"/>
              </a:spcBef>
              <a:buNone/>
            </a:pPr>
            <a:r>
              <a:rPr lang="en-US" sz="2600" dirty="0">
                <a:latin typeface="Courier New" pitchFamily="-110" charset="0"/>
              </a:rPr>
              <a:t>result = (</a:t>
            </a:r>
            <a:r>
              <a:rPr lang="en-US" sz="2600" b="1" dirty="0">
                <a:solidFill>
                  <a:srgbClr val="0000FF"/>
                </a:solidFill>
                <a:latin typeface="Courier New" pitchFamily="-110" charset="0"/>
              </a:rPr>
              <a:t>(float)</a:t>
            </a:r>
            <a:r>
              <a:rPr lang="en-US" sz="2600" dirty="0">
                <a:latin typeface="Courier New" pitchFamily="-110" charset="0"/>
              </a:rPr>
              <a:t> total) / count;</a:t>
            </a:r>
            <a:endParaRPr lang="en-US" sz="2600" dirty="0"/>
          </a:p>
          <a:p>
            <a:pPr algn="ctr">
              <a:lnSpc>
                <a:spcPct val="80000"/>
              </a:lnSpc>
              <a:spcBef>
                <a:spcPct val="85000"/>
              </a:spcBef>
              <a:buNone/>
            </a:pPr>
            <a:endParaRPr lang="en-US" sz="2800" dirty="0"/>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Character strings</a:t>
            </a:r>
          </a:p>
          <a:p>
            <a:pPr marL="514350" indent="-514350">
              <a:buFont typeface="+mj-lt"/>
              <a:buAutoNum type="arabicPeriod"/>
            </a:pPr>
            <a:r>
              <a:rPr lang="en-US" dirty="0">
                <a:solidFill>
                  <a:schemeClr val="bg1">
                    <a:lumMod val="50000"/>
                  </a:schemeClr>
                </a:solidFill>
              </a:rPr>
              <a:t>Variables and assignment</a:t>
            </a:r>
          </a:p>
          <a:p>
            <a:pPr marL="514350" indent="-514350">
              <a:buFont typeface="+mj-lt"/>
              <a:buAutoNum type="arabicPeriod"/>
            </a:pPr>
            <a:r>
              <a:rPr lang="en-US" dirty="0">
                <a:solidFill>
                  <a:schemeClr val="bg1">
                    <a:lumMod val="50000"/>
                  </a:schemeClr>
                </a:solidFill>
              </a:rPr>
              <a:t>Primitive data types</a:t>
            </a:r>
          </a:p>
          <a:p>
            <a:pPr marL="514350" indent="-514350">
              <a:buFont typeface="+mj-lt"/>
              <a:buAutoNum type="arabicPeriod"/>
            </a:pPr>
            <a:r>
              <a:rPr lang="en-US" dirty="0">
                <a:solidFill>
                  <a:schemeClr val="bg1">
                    <a:lumMod val="50000"/>
                  </a:schemeClr>
                </a:solidFill>
              </a:rPr>
              <a:t>Expressions</a:t>
            </a:r>
          </a:p>
          <a:p>
            <a:pPr marL="514350" indent="-514350">
              <a:buFont typeface="+mj-lt"/>
              <a:buAutoNum type="arabicPeriod"/>
            </a:pPr>
            <a:r>
              <a:rPr lang="en-US" dirty="0">
                <a:solidFill>
                  <a:schemeClr val="bg1">
                    <a:lumMod val="50000"/>
                  </a:schemeClr>
                </a:solidFill>
              </a:rPr>
              <a:t>Data conversion</a:t>
            </a:r>
          </a:p>
          <a:p>
            <a:pPr marL="514350" indent="-514350">
              <a:buFont typeface="+mj-lt"/>
              <a:buAutoNum type="arabicPeriod"/>
            </a:pPr>
            <a:r>
              <a:rPr lang="en-US" dirty="0"/>
              <a:t>Reading input data</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74</a:t>
            </a:fld>
            <a:endParaRPr lang="en-US" dirty="0"/>
          </a:p>
        </p:txBody>
      </p:sp>
    </p:spTree>
    <p:extLst>
      <p:ext uri="{BB962C8B-B14F-4D97-AF65-F5344CB8AC3E}">
        <p14:creationId xmlns:p14="http://schemas.microsoft.com/office/powerpoint/2010/main" val="5240579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 Reading Input Data</a:t>
            </a:r>
          </a:p>
        </p:txBody>
      </p:sp>
      <p:sp>
        <p:nvSpPr>
          <p:cNvPr id="3" name="Content Placeholder 2"/>
          <p:cNvSpPr>
            <a:spLocks noGrp="1"/>
          </p:cNvSpPr>
          <p:nvPr>
            <p:ph idx="1"/>
          </p:nvPr>
        </p:nvSpPr>
        <p:spPr/>
        <p:txBody>
          <a:bodyPr/>
          <a:lstStyle/>
          <a:p>
            <a:pPr>
              <a:spcBef>
                <a:spcPct val="70000"/>
              </a:spcBef>
            </a:pPr>
            <a:r>
              <a:rPr lang="en-US" dirty="0"/>
              <a:t>Data can be submitted to a running program, and the program can process the data.</a:t>
            </a:r>
          </a:p>
          <a:p>
            <a:pPr>
              <a:spcBef>
                <a:spcPct val="70000"/>
              </a:spcBef>
            </a:pPr>
            <a:r>
              <a:rPr lang="en-US" dirty="0"/>
              <a:t>[Q] How do Java programs read data from the user?</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Scanner Class</a:t>
            </a:r>
          </a:p>
        </p:txBody>
      </p:sp>
      <p:sp>
        <p:nvSpPr>
          <p:cNvPr id="3" name="Content Placeholder 2"/>
          <p:cNvSpPr>
            <a:spLocks noGrp="1"/>
          </p:cNvSpPr>
          <p:nvPr>
            <p:ph idx="1"/>
          </p:nvPr>
        </p:nvSpPr>
        <p:spPr/>
        <p:txBody>
          <a:bodyPr/>
          <a:lstStyle/>
          <a:p>
            <a:pPr>
              <a:spcBef>
                <a:spcPct val="70000"/>
              </a:spcBef>
            </a:pPr>
            <a:r>
              <a:rPr lang="en-US" dirty="0"/>
              <a:t>The </a:t>
            </a:r>
            <a:r>
              <a:rPr lang="en-US" sz="2800" b="1" dirty="0">
                <a:solidFill>
                  <a:srgbClr val="0000FF"/>
                </a:solidFill>
                <a:latin typeface="Courier New" pitchFamily="-110" charset="0"/>
              </a:rPr>
              <a:t>Scanner</a:t>
            </a:r>
            <a:r>
              <a:rPr lang="en-US" dirty="0"/>
              <a:t> class provides convenient methods for reading input values of various types.</a:t>
            </a:r>
          </a:p>
          <a:p>
            <a:pPr>
              <a:spcBef>
                <a:spcPct val="70000"/>
              </a:spcBef>
            </a:pPr>
            <a:r>
              <a:rPr lang="en-US" dirty="0"/>
              <a:t>A </a:t>
            </a:r>
            <a:r>
              <a:rPr lang="en-US" sz="2800" b="1" dirty="0">
                <a:solidFill>
                  <a:srgbClr val="0000FF"/>
                </a:solidFill>
                <a:latin typeface="Courier New" pitchFamily="-110" charset="0"/>
              </a:rPr>
              <a:t>Scanner</a:t>
            </a:r>
            <a:r>
              <a:rPr lang="en-US" dirty="0"/>
              <a:t> object can be set up to read input from various sources, including the user typing values on the keyboard.</a:t>
            </a:r>
          </a:p>
          <a:p>
            <a:pPr>
              <a:spcBef>
                <a:spcPct val="70000"/>
              </a:spcBef>
            </a:pPr>
            <a:r>
              <a:rPr lang="en-US" dirty="0"/>
              <a:t>Keyboard input is represented by the </a:t>
            </a:r>
            <a:r>
              <a:rPr lang="en-US" sz="2800" b="1" dirty="0">
                <a:solidFill>
                  <a:srgbClr val="0000FF"/>
                </a:solidFill>
                <a:latin typeface="Courier New" pitchFamily="-110" charset="0"/>
              </a:rPr>
              <a:t>System.in</a:t>
            </a:r>
            <a:r>
              <a:rPr lang="en-US" dirty="0"/>
              <a:t> object.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76</a:t>
            </a:fld>
            <a:endParaRPr lang="en-US" dirty="0"/>
          </a:p>
        </p:txBody>
      </p:sp>
    </p:spTree>
    <p:extLst>
      <p:ext uri="{BB962C8B-B14F-4D97-AF65-F5344CB8AC3E}">
        <p14:creationId xmlns:p14="http://schemas.microsoft.com/office/powerpoint/2010/main" val="2446952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Input</a:t>
            </a:r>
          </a:p>
        </p:txBody>
      </p:sp>
      <p:sp>
        <p:nvSpPr>
          <p:cNvPr id="3" name="Content Placeholder 2"/>
          <p:cNvSpPr>
            <a:spLocks noGrp="1"/>
          </p:cNvSpPr>
          <p:nvPr>
            <p:ph idx="1"/>
          </p:nvPr>
        </p:nvSpPr>
        <p:spPr/>
        <p:txBody>
          <a:bodyPr/>
          <a:lstStyle/>
          <a:p>
            <a:pPr>
              <a:spcBef>
                <a:spcPct val="70000"/>
              </a:spcBef>
            </a:pPr>
            <a:r>
              <a:rPr lang="en-US" dirty="0"/>
              <a:t>The following line creates a </a:t>
            </a:r>
            <a:r>
              <a:rPr lang="en-US" dirty="0">
                <a:latin typeface="Courier New"/>
                <a:cs typeface="Courier New"/>
              </a:rPr>
              <a:t>Scanner</a:t>
            </a:r>
            <a:r>
              <a:rPr lang="en-US" dirty="0"/>
              <a:t> object that reads from the keyboard.</a:t>
            </a:r>
          </a:p>
          <a:p>
            <a:pPr algn="ctr">
              <a:spcBef>
                <a:spcPct val="70000"/>
              </a:spcBef>
              <a:buNone/>
            </a:pPr>
            <a:r>
              <a:rPr lang="en-US" sz="2400" b="1" dirty="0">
                <a:latin typeface="Courier New" pitchFamily="-110" charset="0"/>
              </a:rPr>
              <a:t>Scanner scan = </a:t>
            </a:r>
            <a:r>
              <a:rPr lang="en-US" sz="2400" b="1" dirty="0">
                <a:solidFill>
                  <a:srgbClr val="FF0000"/>
                </a:solidFill>
                <a:latin typeface="Courier New" pitchFamily="-110" charset="0"/>
              </a:rPr>
              <a:t>new</a:t>
            </a:r>
            <a:r>
              <a:rPr lang="en-US" sz="2400" b="1" dirty="0">
                <a:latin typeface="Courier New" pitchFamily="-110" charset="0"/>
              </a:rPr>
              <a:t> </a:t>
            </a:r>
            <a:r>
              <a:rPr lang="en-US" sz="2400" b="1" dirty="0" err="1">
                <a:latin typeface="Courier New" pitchFamily="-110" charset="0"/>
              </a:rPr>
              <a:t>Scanner(System.in</a:t>
            </a:r>
            <a:r>
              <a:rPr lang="en-US" sz="2400" b="1" dirty="0">
                <a:latin typeface="Courier New" pitchFamily="-110" charset="0"/>
              </a:rPr>
              <a:t>);</a:t>
            </a:r>
          </a:p>
          <a:p>
            <a:pPr>
              <a:spcBef>
                <a:spcPct val="70000"/>
              </a:spcBef>
            </a:pPr>
            <a:r>
              <a:rPr lang="en-US" dirty="0"/>
              <a:t>The </a:t>
            </a:r>
            <a:r>
              <a:rPr lang="en-US" b="1" dirty="0">
                <a:latin typeface="Courier New" pitchFamily="-110" charset="0"/>
              </a:rPr>
              <a:t>new</a:t>
            </a:r>
            <a:r>
              <a:rPr lang="en-US" dirty="0"/>
              <a:t> operator creates the </a:t>
            </a:r>
            <a:r>
              <a:rPr lang="en-US" sz="2800" dirty="0">
                <a:latin typeface="Courier New" pitchFamily="-110" charset="0"/>
              </a:rPr>
              <a:t>Scanner</a:t>
            </a:r>
            <a:r>
              <a:rPr lang="en-US" dirty="0"/>
              <a:t> object.</a:t>
            </a:r>
          </a:p>
          <a:p>
            <a:pPr>
              <a:spcBef>
                <a:spcPct val="70000"/>
              </a:spcBef>
            </a:pPr>
            <a:r>
              <a:rPr lang="en-US" dirty="0"/>
              <a:t>Once created, the </a:t>
            </a:r>
            <a:r>
              <a:rPr lang="en-US" sz="2800" dirty="0">
                <a:latin typeface="Courier New" pitchFamily="-110" charset="0"/>
              </a:rPr>
              <a:t>Scanner</a:t>
            </a:r>
            <a:r>
              <a:rPr lang="en-US" dirty="0"/>
              <a:t> object can be used to invoke various input methods, such as</a:t>
            </a:r>
          </a:p>
          <a:p>
            <a:pPr algn="ctr">
              <a:spcBef>
                <a:spcPct val="70000"/>
              </a:spcBef>
              <a:buNone/>
            </a:pPr>
            <a:r>
              <a:rPr lang="en-US" sz="2400" b="1" dirty="0">
                <a:latin typeface="Courier New" pitchFamily="-110" charset="0"/>
              </a:rPr>
              <a:t>answer = </a:t>
            </a:r>
            <a:r>
              <a:rPr lang="en-US" sz="2400" b="1" dirty="0" err="1">
                <a:latin typeface="Courier New" pitchFamily="-110" charset="0"/>
              </a:rPr>
              <a:t>scan</a:t>
            </a:r>
            <a:r>
              <a:rPr lang="en-US" sz="2400" b="1" dirty="0" err="1">
                <a:solidFill>
                  <a:srgbClr val="FF0000"/>
                </a:solidFill>
                <a:latin typeface="Courier New" pitchFamily="-110" charset="0"/>
              </a:rPr>
              <a:t>.</a:t>
            </a:r>
            <a:r>
              <a:rPr lang="en-US" sz="2400" b="1" dirty="0" err="1">
                <a:latin typeface="Courier New" pitchFamily="-110" charset="0"/>
              </a:rPr>
              <a:t>nextLine</a:t>
            </a:r>
            <a:r>
              <a:rPr lang="en-US" sz="2400" b="1" dirty="0">
                <a:latin typeface="Courier New" pitchFamily="-110" charset="0"/>
              </a:rPr>
              <a: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77</a:t>
            </a:fld>
            <a:endParaRPr lang="en-US" dirty="0"/>
          </a:p>
        </p:txBody>
      </p:sp>
      <p:cxnSp>
        <p:nvCxnSpPr>
          <p:cNvPr id="6" name="Straight Arrow Connector 5"/>
          <p:cNvCxnSpPr/>
          <p:nvPr/>
        </p:nvCxnSpPr>
        <p:spPr>
          <a:xfrm>
            <a:off x="3013364" y="2867891"/>
            <a:ext cx="1267691" cy="24418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 </a:t>
            </a:r>
            <a:r>
              <a:rPr lang="en-US" sz="2800" b="1" dirty="0">
                <a:solidFill>
                  <a:srgbClr val="0000FF"/>
                </a:solidFill>
                <a:latin typeface="Courier New" pitchFamily="-110" charset="0"/>
              </a:rPr>
              <a:t>Scanner</a:t>
            </a:r>
            <a:r>
              <a:rPr lang="en-US" dirty="0"/>
              <a:t> class is part of the </a:t>
            </a:r>
            <a:r>
              <a:rPr lang="en-US" sz="2800" b="1" dirty="0" err="1">
                <a:solidFill>
                  <a:srgbClr val="0000FF"/>
                </a:solidFill>
                <a:latin typeface="Courier New" pitchFamily="-110" charset="0"/>
              </a:rPr>
              <a:t>java.util</a:t>
            </a:r>
            <a:r>
              <a:rPr lang="en-US" dirty="0"/>
              <a:t> class library, and </a:t>
            </a:r>
            <a:r>
              <a:rPr lang="en-US" u="sng" dirty="0">
                <a:solidFill>
                  <a:srgbClr val="0000FF"/>
                </a:solidFill>
              </a:rPr>
              <a:t>must be </a:t>
            </a:r>
            <a:r>
              <a:rPr lang="en-US" b="1" u="sng" dirty="0">
                <a:solidFill>
                  <a:srgbClr val="0000FF"/>
                </a:solidFill>
              </a:rPr>
              <a:t>imported</a:t>
            </a:r>
            <a:r>
              <a:rPr lang="en-US" dirty="0"/>
              <a:t> into a program to be used.</a:t>
            </a:r>
          </a:p>
          <a:p>
            <a:pPr>
              <a:spcBef>
                <a:spcPct val="70000"/>
              </a:spcBef>
            </a:pPr>
            <a:r>
              <a:rPr lang="en-US" dirty="0"/>
              <a:t>The </a:t>
            </a:r>
            <a:r>
              <a:rPr lang="en-US" sz="2800" dirty="0" err="1">
                <a:latin typeface="Courier New" pitchFamily="-110" charset="0"/>
              </a:rPr>
              <a:t>nextLine</a:t>
            </a:r>
            <a:r>
              <a:rPr lang="en-US" sz="2800" dirty="0">
                <a:latin typeface="Courier New" pitchFamily="-110" charset="0"/>
              </a:rPr>
              <a:t>()</a:t>
            </a:r>
            <a:r>
              <a:rPr lang="en-US" dirty="0"/>
              <a:t> method reads all of input until the end of the line is found.</a:t>
            </a:r>
          </a:p>
          <a:p>
            <a:pPr>
              <a:spcBef>
                <a:spcPct val="70000"/>
              </a:spcBef>
            </a:pPr>
            <a:r>
              <a:rPr lang="en-US" dirty="0"/>
              <a:t>We'll discuss the details of object creation and class libraries later.</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nextLine</a:t>
            </a:r>
            <a:r>
              <a:rPr lang="en-US" dirty="0">
                <a:latin typeface="Courier New" panose="02070309020205020404" pitchFamily="49" charset="0"/>
                <a:cs typeface="Courier New" panose="02070309020205020404" pitchFamily="49" charset="0"/>
              </a:rPr>
              <a:t>()</a:t>
            </a:r>
          </a:p>
        </p:txBody>
      </p:sp>
      <p:sp>
        <p:nvSpPr>
          <p:cNvPr id="3" name="Content Placeholder 2"/>
          <p:cNvSpPr>
            <a:spLocks noGrp="1"/>
          </p:cNvSpPr>
          <p:nvPr>
            <p:ph idx="1"/>
          </p:nvPr>
        </p:nvSpPr>
        <p:spPr/>
        <p:txBody>
          <a:bodyPr>
            <a:normAutofit fontScale="92500"/>
          </a:bodyPr>
          <a:lstStyle/>
          <a:p>
            <a:r>
              <a:rPr lang="en-US" dirty="0"/>
              <a:t>The Scanner class method </a:t>
            </a:r>
            <a:r>
              <a:rPr lang="en-US" sz="2800" b="1" dirty="0" err="1">
                <a:solidFill>
                  <a:srgbClr val="0000FF"/>
                </a:solidFill>
                <a:latin typeface="Courier New" panose="02070309020205020404" pitchFamily="49" charset="0"/>
                <a:cs typeface="Courier New" panose="02070309020205020404" pitchFamily="49" charset="0"/>
              </a:rPr>
              <a:t>nextLine</a:t>
            </a:r>
            <a:r>
              <a:rPr lang="en-US" sz="2800" b="1" dirty="0">
                <a:solidFill>
                  <a:srgbClr val="0000FF"/>
                </a:solidFill>
                <a:latin typeface="Courier New" panose="02070309020205020404" pitchFamily="49" charset="0"/>
                <a:cs typeface="Courier New" panose="02070309020205020404" pitchFamily="49" charset="0"/>
              </a:rPr>
              <a:t>()</a:t>
            </a:r>
            <a:r>
              <a:rPr lang="en-US" dirty="0"/>
              <a:t> reads a string up to "\n".</a:t>
            </a:r>
          </a:p>
          <a:p>
            <a:r>
              <a:rPr lang="en-US" sz="2800" b="1" dirty="0">
                <a:solidFill>
                  <a:srgbClr val="0000FF"/>
                </a:solidFill>
                <a:latin typeface="Courier New" panose="02070309020205020404" pitchFamily="49" charset="0"/>
                <a:cs typeface="Courier New" panose="02070309020205020404" pitchFamily="49" charset="0"/>
              </a:rPr>
              <a:t>next()</a:t>
            </a:r>
            <a:r>
              <a:rPr lang="en-US" dirty="0"/>
              <a:t>, </a:t>
            </a:r>
            <a:r>
              <a:rPr lang="en-US" sz="2800" b="1" dirty="0" err="1">
                <a:solidFill>
                  <a:srgbClr val="0000FF"/>
                </a:solidFill>
                <a:latin typeface="Courier New" panose="02070309020205020404" pitchFamily="49" charset="0"/>
                <a:cs typeface="Courier New" panose="02070309020205020404" pitchFamily="49" charset="0"/>
              </a:rPr>
              <a:t>nextInt</a:t>
            </a:r>
            <a:r>
              <a:rPr lang="en-US" sz="2800" b="1" dirty="0">
                <a:solidFill>
                  <a:srgbClr val="0000FF"/>
                </a:solidFill>
                <a:latin typeface="Courier New" panose="02070309020205020404" pitchFamily="49" charset="0"/>
                <a:cs typeface="Courier New" panose="02070309020205020404" pitchFamily="49" charset="0"/>
              </a:rPr>
              <a:t>()</a:t>
            </a:r>
            <a:r>
              <a:rPr lang="en-US" dirty="0"/>
              <a:t>, </a:t>
            </a:r>
            <a:r>
              <a:rPr lang="en-US" sz="2800" b="1" dirty="0" err="1">
                <a:solidFill>
                  <a:srgbClr val="0000FF"/>
                </a:solidFill>
                <a:latin typeface="Courier New" panose="02070309020205020404" pitchFamily="49" charset="0"/>
                <a:cs typeface="Courier New" panose="02070309020205020404" pitchFamily="49" charset="0"/>
              </a:rPr>
              <a:t>nextDouble</a:t>
            </a:r>
            <a:r>
              <a:rPr lang="en-US" sz="2800" b="1" dirty="0">
                <a:solidFill>
                  <a:srgbClr val="0000FF"/>
                </a:solidFill>
                <a:latin typeface="Courier New" panose="02070309020205020404" pitchFamily="49" charset="0"/>
                <a:cs typeface="Courier New" panose="02070309020205020404" pitchFamily="49" charset="0"/>
              </a:rPr>
              <a:t>()</a:t>
            </a:r>
            <a:r>
              <a:rPr lang="en-US" dirty="0"/>
              <a:t>, etc. do not consume the last newline character ("\n"). Thus that newline is consumed in the next call to </a:t>
            </a:r>
            <a:r>
              <a:rPr lang="en-US" sz="2800" dirty="0" err="1">
                <a:latin typeface="Courier New" panose="02070309020205020404" pitchFamily="49" charset="0"/>
                <a:cs typeface="Courier New" panose="02070309020205020404" pitchFamily="49" charset="0"/>
              </a:rPr>
              <a:t>nextLine</a:t>
            </a:r>
            <a:r>
              <a:rPr lang="en-US" sz="2800" dirty="0">
                <a:latin typeface="Courier New" panose="02070309020205020404" pitchFamily="49" charset="0"/>
                <a:cs typeface="Courier New" panose="02070309020205020404" pitchFamily="49" charset="0"/>
              </a:rPr>
              <a:t>()</a:t>
            </a:r>
            <a:r>
              <a:rPr lang="en-US" dirty="0"/>
              <a:t>.</a:t>
            </a:r>
          </a:p>
          <a:p>
            <a:r>
              <a:rPr lang="en-US" dirty="0"/>
              <a:t>After calling </a:t>
            </a:r>
            <a:r>
              <a:rPr lang="en-US" sz="2800" dirty="0">
                <a:latin typeface="Courier New" panose="02070309020205020404" pitchFamily="49" charset="0"/>
                <a:cs typeface="Courier New" panose="02070309020205020404" pitchFamily="49" charset="0"/>
              </a:rPr>
              <a:t>next()</a:t>
            </a:r>
            <a:r>
              <a:rPr lang="en-US" dirty="0"/>
              <a:t>, </a:t>
            </a:r>
            <a:r>
              <a:rPr lang="en-US" sz="2800" dirty="0" err="1">
                <a:latin typeface="Courier New" panose="02070309020205020404" pitchFamily="49" charset="0"/>
                <a:cs typeface="Courier New" panose="02070309020205020404" pitchFamily="49" charset="0"/>
              </a:rPr>
              <a:t>nextInt</a:t>
            </a:r>
            <a:r>
              <a:rPr lang="en-US" sz="2800" dirty="0">
                <a:latin typeface="Courier New" panose="02070309020205020404" pitchFamily="49" charset="0"/>
                <a:cs typeface="Courier New" panose="02070309020205020404" pitchFamily="49" charset="0"/>
              </a:rPr>
              <a:t>()</a:t>
            </a:r>
            <a:r>
              <a:rPr lang="en-US" dirty="0"/>
              <a:t>, </a:t>
            </a:r>
            <a:r>
              <a:rPr lang="en-US" sz="2800" dirty="0" err="1">
                <a:latin typeface="Courier New" panose="02070309020205020404" pitchFamily="49" charset="0"/>
                <a:cs typeface="Courier New" panose="02070309020205020404" pitchFamily="49" charset="0"/>
              </a:rPr>
              <a:t>nextDouble</a:t>
            </a:r>
            <a:r>
              <a:rPr lang="en-US" sz="2800" dirty="0">
                <a:latin typeface="Courier New" panose="02070309020205020404" pitchFamily="49" charset="0"/>
                <a:cs typeface="Courier New" panose="02070309020205020404" pitchFamily="49" charset="0"/>
              </a:rPr>
              <a:t>()</a:t>
            </a:r>
            <a:r>
              <a:rPr lang="en-US" dirty="0"/>
              <a:t>, </a:t>
            </a:r>
            <a:r>
              <a:rPr lang="en-US" dirty="0" err="1"/>
              <a:t>etc</a:t>
            </a:r>
            <a:r>
              <a:rPr lang="en-US" dirty="0"/>
              <a:t>, it is necessary to have an additional </a:t>
            </a:r>
            <a:r>
              <a:rPr lang="en-US" sz="2800" dirty="0" err="1">
                <a:latin typeface="Courier New" panose="02070309020205020404" pitchFamily="49" charset="0"/>
                <a:cs typeface="Courier New" panose="02070309020205020404" pitchFamily="49" charset="0"/>
              </a:rPr>
              <a:t>nextLine</a:t>
            </a:r>
            <a:r>
              <a:rPr lang="en-US" sz="2800" dirty="0">
                <a:latin typeface="Courier New" panose="02070309020205020404" pitchFamily="49" charset="0"/>
                <a:cs typeface="Courier New" panose="02070309020205020404" pitchFamily="49" charset="0"/>
              </a:rPr>
              <a:t>()</a:t>
            </a:r>
            <a:r>
              <a:rPr lang="en-US" dirty="0"/>
              <a:t> to consume the previous newline before calling </a:t>
            </a:r>
            <a:r>
              <a:rPr lang="en-US" sz="2800" dirty="0" err="1">
                <a:latin typeface="Courier New" panose="02070309020205020404" pitchFamily="49" charset="0"/>
                <a:cs typeface="Courier New" panose="02070309020205020404" pitchFamily="49" charset="0"/>
              </a:rPr>
              <a:t>nextLine</a:t>
            </a:r>
            <a:r>
              <a:rPr lang="en-US" sz="2800" dirty="0">
                <a:latin typeface="Courier New" panose="02070309020205020404" pitchFamily="49" charset="0"/>
                <a:cs typeface="Courier New" panose="02070309020205020404" pitchFamily="49" charset="0"/>
              </a:rPr>
              <a:t>()</a:t>
            </a:r>
            <a:r>
              <a:rPr lang="en-US" dirty="0"/>
              <a:t> to read a string.</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79</a:t>
            </a:fld>
            <a:endParaRPr lang="en-US" dirty="0"/>
          </a:p>
        </p:txBody>
      </p:sp>
    </p:spTree>
    <p:extLst>
      <p:ext uri="{BB962C8B-B14F-4D97-AF65-F5344CB8AC3E}">
        <p14:creationId xmlns:p14="http://schemas.microsoft.com/office/powerpoint/2010/main" val="5682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737755"/>
            <a:ext cx="8694229" cy="5618595"/>
          </a:xfrm>
        </p:spPr>
        <p:txBody>
          <a:bodyPr>
            <a:noAutofit/>
          </a:bodyPr>
          <a:lstStyle/>
          <a:p>
            <a:pPr>
              <a:buNone/>
            </a:pPr>
            <a:r>
              <a:rPr lang="en-US" sz="1400" dirty="0">
                <a:solidFill>
                  <a:srgbClr val="3366FF"/>
                </a:solidFill>
                <a:latin typeface="Consolas" panose="020B0609020204030204" pitchFamily="49" charset="0"/>
                <a:cs typeface="Courier New"/>
              </a:rPr>
              <a:t>//********************************************************************</a:t>
            </a:r>
          </a:p>
          <a:p>
            <a:pPr>
              <a:buNone/>
            </a:pPr>
            <a:r>
              <a:rPr lang="en-US" sz="1400" dirty="0">
                <a:solidFill>
                  <a:srgbClr val="3366FF"/>
                </a:solidFill>
                <a:latin typeface="Consolas" panose="020B0609020204030204" pitchFamily="49" charset="0"/>
                <a:cs typeface="Courier New"/>
              </a:rPr>
              <a:t>//  </a:t>
            </a:r>
            <a:r>
              <a:rPr lang="en-US" sz="1400" dirty="0" err="1">
                <a:solidFill>
                  <a:srgbClr val="3366FF"/>
                </a:solidFill>
                <a:latin typeface="Consolas" panose="020B0609020204030204" pitchFamily="49" charset="0"/>
                <a:cs typeface="Courier New"/>
              </a:rPr>
              <a:t>Countdown.java</a:t>
            </a:r>
            <a:r>
              <a:rPr lang="en-US" sz="1400" dirty="0">
                <a:solidFill>
                  <a:srgbClr val="3366FF"/>
                </a:solidFill>
                <a:latin typeface="Consolas" panose="020B0609020204030204" pitchFamily="49" charset="0"/>
                <a:cs typeface="Courier New"/>
              </a:rPr>
              <a:t>       Java Foundations</a:t>
            </a:r>
          </a:p>
          <a:p>
            <a:pPr>
              <a:buNone/>
            </a:pPr>
            <a:r>
              <a:rPr lang="en-US" sz="1400" dirty="0">
                <a:solidFill>
                  <a:srgbClr val="3366FF"/>
                </a:solidFill>
                <a:latin typeface="Consolas" panose="020B0609020204030204" pitchFamily="49" charset="0"/>
                <a:cs typeface="Courier New"/>
              </a:rPr>
              <a:t>//</a:t>
            </a:r>
          </a:p>
          <a:p>
            <a:pPr>
              <a:buNone/>
            </a:pPr>
            <a:r>
              <a:rPr lang="en-US" sz="1400" dirty="0">
                <a:solidFill>
                  <a:srgbClr val="3366FF"/>
                </a:solidFill>
                <a:latin typeface="Consolas" panose="020B0609020204030204" pitchFamily="49" charset="0"/>
                <a:cs typeface="Courier New"/>
              </a:rPr>
              <a:t>//  Demonstrates the difference between print and </a:t>
            </a:r>
            <a:r>
              <a:rPr lang="en-US" sz="1400" dirty="0" err="1">
                <a:solidFill>
                  <a:srgbClr val="3366FF"/>
                </a:solidFill>
                <a:latin typeface="Consolas" panose="020B0609020204030204" pitchFamily="49" charset="0"/>
                <a:cs typeface="Courier New"/>
              </a:rPr>
              <a:t>println</a:t>
            </a:r>
            <a:r>
              <a:rPr lang="en-US" sz="1400" dirty="0">
                <a:solidFill>
                  <a:srgbClr val="3366FF"/>
                </a:solidFill>
                <a:latin typeface="Consolas" panose="020B0609020204030204" pitchFamily="49" charset="0"/>
                <a:cs typeface="Courier New"/>
              </a:rPr>
              <a:t>.</a:t>
            </a:r>
          </a:p>
          <a:p>
            <a:pPr>
              <a:buNone/>
            </a:pPr>
            <a:r>
              <a:rPr lang="en-US" sz="1400" dirty="0">
                <a:solidFill>
                  <a:srgbClr val="3366FF"/>
                </a:solidFill>
                <a:latin typeface="Consolas" panose="020B0609020204030204" pitchFamily="49" charset="0"/>
                <a:cs typeface="Courier New"/>
              </a:rPr>
              <a:t>//********************************************************************</a:t>
            </a:r>
          </a:p>
          <a:p>
            <a:pPr>
              <a:buNone/>
            </a:pPr>
            <a:endParaRPr lang="en-US" sz="1400" dirty="0">
              <a:latin typeface="Consolas" panose="020B0609020204030204" pitchFamily="49" charset="0"/>
              <a:cs typeface="Courier New"/>
            </a:endParaRPr>
          </a:p>
          <a:p>
            <a:pPr>
              <a:buNone/>
            </a:pPr>
            <a:r>
              <a:rPr lang="en-US" sz="1400" dirty="0">
                <a:latin typeface="Consolas" panose="020B0609020204030204" pitchFamily="49" charset="0"/>
                <a:cs typeface="Courier New"/>
              </a:rPr>
              <a:t>public class Countdown</a:t>
            </a:r>
          </a:p>
          <a:p>
            <a:pPr>
              <a:buNone/>
            </a:pPr>
            <a:r>
              <a:rPr lang="en-US" sz="1400" dirty="0">
                <a:latin typeface="Consolas" panose="020B0609020204030204" pitchFamily="49" charset="0"/>
                <a:cs typeface="Courier New"/>
              </a:rPr>
              <a:t>{</a:t>
            </a:r>
          </a:p>
          <a:p>
            <a:pPr>
              <a:buNone/>
            </a:pPr>
            <a:r>
              <a:rPr lang="en-US" sz="1400" dirty="0">
                <a:latin typeface="Consolas" panose="020B0609020204030204" pitchFamily="49" charset="0"/>
                <a:cs typeface="Courier New"/>
              </a:rPr>
              <a:t>   </a:t>
            </a:r>
            <a:r>
              <a:rPr lang="en-US" sz="1400" dirty="0">
                <a:solidFill>
                  <a:srgbClr val="3366FF"/>
                </a:solidFill>
                <a:latin typeface="Consolas" panose="020B0609020204030204" pitchFamily="49" charset="0"/>
                <a:cs typeface="Courier New"/>
              </a:rPr>
              <a:t>//-----------------------------------------------------------------</a:t>
            </a:r>
          </a:p>
          <a:p>
            <a:pPr>
              <a:buNone/>
            </a:pPr>
            <a:r>
              <a:rPr lang="en-US" sz="1400" dirty="0">
                <a:solidFill>
                  <a:srgbClr val="3366FF"/>
                </a:solidFill>
                <a:latin typeface="Consolas" panose="020B0609020204030204" pitchFamily="49" charset="0"/>
                <a:cs typeface="Courier New"/>
              </a:rPr>
              <a:t>   //  Prints two lines of output representing a rocket countdown.</a:t>
            </a:r>
          </a:p>
          <a:p>
            <a:pPr>
              <a:buNone/>
            </a:pPr>
            <a:r>
              <a:rPr lang="en-US" sz="1400" dirty="0">
                <a:solidFill>
                  <a:srgbClr val="3366FF"/>
                </a:solidFill>
                <a:latin typeface="Consolas" panose="020B0609020204030204" pitchFamily="49" charset="0"/>
                <a:cs typeface="Courier New"/>
              </a:rPr>
              <a:t>   //-----------------------------------------------------------------</a:t>
            </a:r>
          </a:p>
          <a:p>
            <a:pPr>
              <a:buNone/>
            </a:pPr>
            <a:r>
              <a:rPr lang="en-US" sz="1400" dirty="0">
                <a:latin typeface="Consolas" panose="020B0609020204030204" pitchFamily="49" charset="0"/>
                <a:cs typeface="Courier New"/>
              </a:rPr>
              <a:t>   public static void </a:t>
            </a:r>
            <a:r>
              <a:rPr lang="en-US" sz="1400" dirty="0" err="1">
                <a:latin typeface="Consolas" panose="020B0609020204030204" pitchFamily="49" charset="0"/>
                <a:cs typeface="Courier New"/>
              </a:rPr>
              <a:t>main(String</a:t>
            </a:r>
            <a:r>
              <a:rPr lang="en-US" sz="1400" dirty="0">
                <a:latin typeface="Consolas" panose="020B0609020204030204" pitchFamily="49" charset="0"/>
                <a:cs typeface="Courier New"/>
              </a:rPr>
              <a:t>[] </a:t>
            </a:r>
            <a:r>
              <a:rPr lang="en-US" sz="1400" dirty="0" err="1">
                <a:latin typeface="Consolas" panose="020B0609020204030204" pitchFamily="49" charset="0"/>
                <a:cs typeface="Courier New"/>
              </a:rPr>
              <a:t>args</a:t>
            </a:r>
            <a:r>
              <a:rPr lang="en-US" sz="1400" dirty="0">
                <a:latin typeface="Consolas" panose="020B0609020204030204" pitchFamily="49" charset="0"/>
                <a:cs typeface="Courier New"/>
              </a:rPr>
              <a:t>)</a:t>
            </a:r>
          </a:p>
          <a:p>
            <a:pPr>
              <a:buNone/>
            </a:pPr>
            <a:r>
              <a:rPr lang="en-US" sz="1400" dirty="0">
                <a:latin typeface="Consolas" panose="020B0609020204030204" pitchFamily="49" charset="0"/>
                <a:cs typeface="Courier New"/>
              </a:rPr>
              <a:t>   {</a:t>
            </a:r>
          </a:p>
          <a:p>
            <a:pPr>
              <a:buNone/>
            </a:pPr>
            <a:r>
              <a:rPr lang="en-US" sz="1400" dirty="0">
                <a:latin typeface="Consolas" panose="020B0609020204030204" pitchFamily="49" charset="0"/>
                <a:cs typeface="Courier New"/>
              </a:rPr>
              <a:t>      </a:t>
            </a:r>
            <a:r>
              <a:rPr lang="en-US" sz="1400" dirty="0" err="1">
                <a:latin typeface="Consolas" panose="020B0609020204030204" pitchFamily="49" charset="0"/>
                <a:cs typeface="Courier New"/>
              </a:rPr>
              <a:t>System.out.</a:t>
            </a:r>
            <a:r>
              <a:rPr lang="en-US" sz="1400" b="1" dirty="0" err="1">
                <a:latin typeface="Consolas" panose="020B0609020204030204" pitchFamily="49" charset="0"/>
                <a:cs typeface="Courier New"/>
              </a:rPr>
              <a:t>print</a:t>
            </a:r>
            <a:r>
              <a:rPr lang="en-US" sz="1400" dirty="0" err="1">
                <a:latin typeface="Consolas" panose="020B0609020204030204" pitchFamily="49" charset="0"/>
                <a:cs typeface="Courier New"/>
              </a:rPr>
              <a:t>("Three</a:t>
            </a:r>
            <a:r>
              <a:rPr lang="en-US" sz="1400" dirty="0">
                <a:latin typeface="Consolas" panose="020B0609020204030204" pitchFamily="49" charset="0"/>
                <a:cs typeface="Courier New"/>
              </a:rPr>
              <a:t>... ");</a:t>
            </a:r>
          </a:p>
          <a:p>
            <a:pPr>
              <a:buNone/>
            </a:pPr>
            <a:r>
              <a:rPr lang="en-US" sz="1400" dirty="0">
                <a:latin typeface="Consolas" panose="020B0609020204030204" pitchFamily="49" charset="0"/>
                <a:cs typeface="Courier New"/>
              </a:rPr>
              <a:t>      </a:t>
            </a:r>
            <a:r>
              <a:rPr lang="en-US" sz="1400" dirty="0" err="1">
                <a:latin typeface="Consolas" panose="020B0609020204030204" pitchFamily="49" charset="0"/>
                <a:cs typeface="Courier New"/>
              </a:rPr>
              <a:t>System.out.</a:t>
            </a:r>
            <a:r>
              <a:rPr lang="en-US" sz="1400" b="1" dirty="0" err="1">
                <a:latin typeface="Consolas" panose="020B0609020204030204" pitchFamily="49" charset="0"/>
                <a:cs typeface="Courier New"/>
              </a:rPr>
              <a:t>print</a:t>
            </a:r>
            <a:r>
              <a:rPr lang="en-US" sz="1400" dirty="0" err="1">
                <a:latin typeface="Consolas" panose="020B0609020204030204" pitchFamily="49" charset="0"/>
                <a:cs typeface="Courier New"/>
              </a:rPr>
              <a:t>("Two</a:t>
            </a:r>
            <a:r>
              <a:rPr lang="en-US" sz="1400" dirty="0">
                <a:latin typeface="Consolas" panose="020B0609020204030204" pitchFamily="49" charset="0"/>
                <a:cs typeface="Courier New"/>
              </a:rPr>
              <a:t>... ");</a:t>
            </a:r>
          </a:p>
          <a:p>
            <a:pPr>
              <a:buNone/>
            </a:pPr>
            <a:r>
              <a:rPr lang="en-US" sz="1400" dirty="0">
                <a:latin typeface="Consolas" panose="020B0609020204030204" pitchFamily="49" charset="0"/>
                <a:cs typeface="Courier New"/>
              </a:rPr>
              <a:t>      </a:t>
            </a:r>
            <a:r>
              <a:rPr lang="en-US" sz="1400" dirty="0" err="1">
                <a:latin typeface="Consolas" panose="020B0609020204030204" pitchFamily="49" charset="0"/>
                <a:cs typeface="Courier New"/>
              </a:rPr>
              <a:t>System.out.</a:t>
            </a:r>
            <a:r>
              <a:rPr lang="en-US" sz="1400" b="1" dirty="0" err="1">
                <a:latin typeface="Consolas" panose="020B0609020204030204" pitchFamily="49" charset="0"/>
                <a:cs typeface="Courier New"/>
              </a:rPr>
              <a:t>print</a:t>
            </a:r>
            <a:r>
              <a:rPr lang="en-US" sz="1400" dirty="0" err="1">
                <a:latin typeface="Consolas" panose="020B0609020204030204" pitchFamily="49" charset="0"/>
                <a:cs typeface="Courier New"/>
              </a:rPr>
              <a:t>("One</a:t>
            </a:r>
            <a:r>
              <a:rPr lang="en-US" sz="1400" dirty="0">
                <a:latin typeface="Consolas" panose="020B0609020204030204" pitchFamily="49" charset="0"/>
                <a:cs typeface="Courier New"/>
              </a:rPr>
              <a:t>... ");</a:t>
            </a:r>
          </a:p>
          <a:p>
            <a:pPr>
              <a:buNone/>
            </a:pPr>
            <a:r>
              <a:rPr lang="en-US" sz="1400" dirty="0">
                <a:latin typeface="Consolas" panose="020B0609020204030204" pitchFamily="49" charset="0"/>
                <a:cs typeface="Courier New"/>
              </a:rPr>
              <a:t>      </a:t>
            </a:r>
            <a:r>
              <a:rPr lang="en-US" sz="1400" dirty="0" err="1">
                <a:latin typeface="Consolas" panose="020B0609020204030204" pitchFamily="49" charset="0"/>
                <a:cs typeface="Courier New"/>
              </a:rPr>
              <a:t>System.out.</a:t>
            </a:r>
            <a:r>
              <a:rPr lang="en-US" sz="1400" b="1" dirty="0" err="1">
                <a:latin typeface="Consolas" panose="020B0609020204030204" pitchFamily="49" charset="0"/>
                <a:cs typeface="Courier New"/>
              </a:rPr>
              <a:t>print</a:t>
            </a:r>
            <a:r>
              <a:rPr lang="en-US" sz="1400" dirty="0" err="1">
                <a:latin typeface="Consolas" panose="020B0609020204030204" pitchFamily="49" charset="0"/>
                <a:cs typeface="Courier New"/>
              </a:rPr>
              <a:t>("Zero</a:t>
            </a:r>
            <a:r>
              <a:rPr lang="en-US" sz="1400" dirty="0">
                <a:latin typeface="Consolas" panose="020B0609020204030204" pitchFamily="49" charset="0"/>
                <a:cs typeface="Courier New"/>
              </a:rPr>
              <a:t>... ");</a:t>
            </a:r>
          </a:p>
          <a:p>
            <a:pPr>
              <a:buNone/>
            </a:pPr>
            <a:endParaRPr lang="en-US" sz="1400" dirty="0">
              <a:latin typeface="Consolas" panose="020B0609020204030204" pitchFamily="49" charset="0"/>
              <a:cs typeface="Courier New"/>
            </a:endParaRPr>
          </a:p>
          <a:p>
            <a:pPr>
              <a:buNone/>
            </a:pPr>
            <a:r>
              <a:rPr lang="en-US" sz="1400" dirty="0">
                <a:latin typeface="Consolas" panose="020B0609020204030204" pitchFamily="49" charset="0"/>
                <a:cs typeface="Courier New"/>
              </a:rPr>
              <a:t>      </a:t>
            </a:r>
            <a:r>
              <a:rPr lang="en-US" sz="1400" dirty="0" err="1">
                <a:latin typeface="Consolas" panose="020B0609020204030204" pitchFamily="49" charset="0"/>
                <a:cs typeface="Courier New"/>
              </a:rPr>
              <a:t>System.out.</a:t>
            </a:r>
            <a:r>
              <a:rPr lang="en-US" sz="1400" b="1" dirty="0" err="1">
                <a:latin typeface="Consolas" panose="020B0609020204030204" pitchFamily="49" charset="0"/>
                <a:cs typeface="Courier New"/>
              </a:rPr>
              <a:t>println</a:t>
            </a:r>
            <a:r>
              <a:rPr lang="en-US" sz="1400" dirty="0" err="1">
                <a:latin typeface="Consolas" panose="020B0609020204030204" pitchFamily="49" charset="0"/>
                <a:cs typeface="Courier New"/>
              </a:rPr>
              <a:t>("Liftoff</a:t>
            </a:r>
            <a:r>
              <a:rPr lang="en-US" sz="1400" dirty="0">
                <a:latin typeface="Consolas" panose="020B0609020204030204" pitchFamily="49" charset="0"/>
                <a:cs typeface="Courier New"/>
              </a:rPr>
              <a:t>!"); </a:t>
            </a:r>
            <a:r>
              <a:rPr lang="en-US" sz="1400" dirty="0">
                <a:solidFill>
                  <a:srgbClr val="3366FF"/>
                </a:solidFill>
                <a:latin typeface="Consolas" panose="020B0609020204030204" pitchFamily="49" charset="0"/>
                <a:cs typeface="Courier New"/>
              </a:rPr>
              <a:t>// appears on first output line</a:t>
            </a:r>
          </a:p>
          <a:p>
            <a:pPr>
              <a:buNone/>
            </a:pPr>
            <a:endParaRPr lang="en-US" sz="1400" dirty="0">
              <a:latin typeface="Consolas" panose="020B0609020204030204" pitchFamily="49" charset="0"/>
              <a:cs typeface="Courier New"/>
            </a:endParaRPr>
          </a:p>
          <a:p>
            <a:pPr>
              <a:buNone/>
            </a:pPr>
            <a:r>
              <a:rPr lang="en-US" sz="1400" dirty="0">
                <a:latin typeface="Consolas" panose="020B0609020204030204" pitchFamily="49" charset="0"/>
                <a:cs typeface="Courier New"/>
              </a:rPr>
              <a:t>      </a:t>
            </a:r>
            <a:r>
              <a:rPr lang="en-US" sz="1400" dirty="0" err="1">
                <a:latin typeface="Consolas" panose="020B0609020204030204" pitchFamily="49" charset="0"/>
                <a:cs typeface="Courier New"/>
              </a:rPr>
              <a:t>System.out.</a:t>
            </a:r>
            <a:r>
              <a:rPr lang="en-US" sz="1400" b="1" dirty="0" err="1">
                <a:latin typeface="Consolas" panose="020B0609020204030204" pitchFamily="49" charset="0"/>
                <a:cs typeface="Courier New"/>
              </a:rPr>
              <a:t>println</a:t>
            </a:r>
            <a:r>
              <a:rPr lang="en-US" sz="1400" dirty="0" err="1">
                <a:latin typeface="Consolas" panose="020B0609020204030204" pitchFamily="49" charset="0"/>
                <a:cs typeface="Courier New"/>
              </a:rPr>
              <a:t>("Houston</a:t>
            </a:r>
            <a:r>
              <a:rPr lang="en-US" sz="1400" dirty="0">
                <a:latin typeface="Consolas" panose="020B0609020204030204" pitchFamily="49" charset="0"/>
                <a:cs typeface="Courier New"/>
              </a:rPr>
              <a:t>, we have a problem.");</a:t>
            </a:r>
          </a:p>
          <a:p>
            <a:pPr>
              <a:buNone/>
            </a:pPr>
            <a:r>
              <a:rPr lang="en-US" sz="1400" dirty="0">
                <a:latin typeface="Consolas" panose="020B0609020204030204" pitchFamily="49" charset="0"/>
                <a:cs typeface="Courier New"/>
              </a:rPr>
              <a:t>   }</a:t>
            </a:r>
          </a:p>
          <a:p>
            <a:pPr>
              <a:buNone/>
            </a:pPr>
            <a:r>
              <a:rPr lang="en-US" sz="1400" dirty="0">
                <a:latin typeface="Consolas" panose="020B0609020204030204" pitchFamily="49" charset="0"/>
                <a:cs typeface="Courier New"/>
              </a:rPr>
              <a:t>}</a:t>
            </a:r>
          </a:p>
          <a:p>
            <a:pPr>
              <a:buNone/>
            </a:pPr>
            <a:r>
              <a:rPr lang="en-US" sz="1400" dirty="0">
                <a:latin typeface="Consolas" panose="020B0609020204030204" pitchFamily="49" charset="0"/>
                <a:cs typeface="Courier New"/>
              </a:rPr>
              <a:t>		</a:t>
            </a:r>
          </a:p>
          <a:p>
            <a:pPr>
              <a:buNone/>
            </a:pPr>
            <a:endParaRPr lang="en-US" sz="1400" dirty="0">
              <a:latin typeface="Consolas" panose="020B0609020204030204" pitchFamily="49" charset="0"/>
              <a:cs typeface="Courier New"/>
            </a:endParaRP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8</a:t>
            </a:fld>
            <a:endParaRPr lang="en-US" dirty="0"/>
          </a:p>
        </p:txBody>
      </p:sp>
      <p:sp>
        <p:nvSpPr>
          <p:cNvPr id="2" name="Explosion 2 1"/>
          <p:cNvSpPr/>
          <p:nvPr/>
        </p:nvSpPr>
        <p:spPr>
          <a:xfrm>
            <a:off x="5190073" y="2581079"/>
            <a:ext cx="3190009" cy="142355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 What results?</a:t>
            </a:r>
          </a:p>
        </p:txBody>
      </p:sp>
      <p:sp>
        <p:nvSpPr>
          <p:cNvPr id="4" name="TextBox 3"/>
          <p:cNvSpPr txBox="1"/>
          <p:nvPr/>
        </p:nvSpPr>
        <p:spPr>
          <a:xfrm>
            <a:off x="4598422" y="4099396"/>
            <a:ext cx="4060727" cy="523220"/>
          </a:xfrm>
          <a:prstGeom prst="rect">
            <a:avLst/>
          </a:prstGeom>
          <a:noFill/>
        </p:spPr>
        <p:txBody>
          <a:bodyPr wrap="none" rtlCol="0">
            <a:spAutoFit/>
          </a:bodyPr>
          <a:lstStyle/>
          <a:p>
            <a:r>
              <a:rPr lang="en-US" sz="1400" dirty="0">
                <a:latin typeface="Consolas" panose="020B0609020204030204" pitchFamily="49" charset="0"/>
                <a:cs typeface="Courier New" panose="02070309020205020404" pitchFamily="49" charset="0"/>
              </a:rPr>
              <a:t>Three... Two... One... Zero... Liftoff!</a:t>
            </a:r>
          </a:p>
          <a:p>
            <a:r>
              <a:rPr lang="en-US" sz="1400" dirty="0">
                <a:latin typeface="Consolas" panose="020B0609020204030204" pitchFamily="49" charset="0"/>
                <a:cs typeface="Courier New" panose="02070309020205020404" pitchFamily="49" charset="0"/>
              </a:rPr>
              <a:t>Houston, we have a problem.</a:t>
            </a:r>
          </a:p>
        </p:txBody>
      </p:sp>
      <p:cxnSp>
        <p:nvCxnSpPr>
          <p:cNvPr id="6" name="Straight Connector 5"/>
          <p:cNvCxnSpPr/>
          <p:nvPr/>
        </p:nvCxnSpPr>
        <p:spPr>
          <a:xfrm>
            <a:off x="430161" y="2821351"/>
            <a:ext cx="0" cy="3534999"/>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98939" y="4131650"/>
            <a:ext cx="0" cy="2036394"/>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67717" y="4131650"/>
            <a:ext cx="0" cy="2036394"/>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xxx</a:t>
            </a:r>
          </a:p>
        </p:txBody>
      </p:sp>
      <p:sp>
        <p:nvSpPr>
          <p:cNvPr id="3" name="Content Placeholder 2"/>
          <p:cNvSpPr>
            <a:spLocks noGrp="1"/>
          </p:cNvSpPr>
          <p:nvPr>
            <p:ph idx="1"/>
          </p:nvPr>
        </p:nvSpPr>
        <p:spPr>
          <a:xfrm>
            <a:off x="284922" y="1253756"/>
            <a:ext cx="3313411" cy="5102594"/>
          </a:xfrm>
        </p:spPr>
        <p:txBody>
          <a:bodyPr/>
          <a:lstStyle/>
          <a:p>
            <a:r>
              <a:rPr lang="en-US" dirty="0"/>
              <a:t>Some methods of the </a:t>
            </a:r>
            <a:r>
              <a:rPr lang="en-US" dirty="0">
                <a:latin typeface="Courier New"/>
                <a:cs typeface="Courier New"/>
              </a:rPr>
              <a:t>Scanner</a:t>
            </a:r>
            <a:r>
              <a:rPr lang="en-US" dirty="0"/>
              <a:t> class:</a:t>
            </a:r>
          </a:p>
        </p:txBody>
      </p:sp>
      <p:sp>
        <p:nvSpPr>
          <p:cNvPr id="7" name="Slide Number Placeholder 6"/>
          <p:cNvSpPr>
            <a:spLocks noGrp="1"/>
          </p:cNvSpPr>
          <p:nvPr>
            <p:ph type="sldNum" sz="quarter" idx="12"/>
          </p:nvPr>
        </p:nvSpPr>
        <p:spPr/>
        <p:txBody>
          <a:bodyPr/>
          <a:lstStyle/>
          <a:p>
            <a:r>
              <a:rPr lang="en-US"/>
              <a:t>2 - </a:t>
            </a:r>
            <a:fld id="{90994C07-E970-A243-9601-A1D642E986EC}" type="slidenum">
              <a:rPr lang="en-US" smtClean="0"/>
              <a:pPr/>
              <a:t>80</a:t>
            </a:fld>
            <a:endParaRPr lang="en-US" dirty="0"/>
          </a:p>
        </p:txBody>
      </p:sp>
      <p:pic>
        <p:nvPicPr>
          <p:cNvPr id="6" name="Picture 5" descr="Fig2.7.jpeg"/>
          <p:cNvPicPr>
            <a:picLocks noChangeAspect="1"/>
          </p:cNvPicPr>
          <p:nvPr/>
        </p:nvPicPr>
        <p:blipFill>
          <a:blip r:embed="rId3"/>
          <a:stretch>
            <a:fillRect/>
          </a:stretch>
        </p:blipFill>
        <p:spPr>
          <a:xfrm>
            <a:off x="3598333" y="111077"/>
            <a:ext cx="5198326" cy="6610398"/>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a:solidFill>
                  <a:srgbClr val="3366FF"/>
                </a:solidFill>
                <a:latin typeface="Courier New"/>
                <a:cs typeface="Courier New"/>
              </a:rPr>
              <a:t>//********************************************************************</a:t>
            </a:r>
          </a:p>
          <a:p>
            <a:pPr>
              <a:buNone/>
            </a:pPr>
            <a:r>
              <a:rPr lang="en-US" sz="1200" dirty="0">
                <a:solidFill>
                  <a:srgbClr val="3366FF"/>
                </a:solidFill>
                <a:latin typeface="Courier New"/>
                <a:cs typeface="Courier New"/>
              </a:rPr>
              <a:t>//  </a:t>
            </a:r>
            <a:r>
              <a:rPr lang="en-US" sz="1200" dirty="0" err="1">
                <a:solidFill>
                  <a:srgbClr val="3366FF"/>
                </a:solidFill>
                <a:latin typeface="Courier New"/>
                <a:cs typeface="Courier New"/>
              </a:rPr>
              <a:t>Echo.java</a:t>
            </a:r>
            <a:r>
              <a:rPr lang="en-US" sz="1200" dirty="0">
                <a:solidFill>
                  <a:srgbClr val="3366FF"/>
                </a:solidFill>
                <a:latin typeface="Courier New"/>
                <a:cs typeface="Courier New"/>
              </a:rPr>
              <a:t>       Java Foundations</a:t>
            </a:r>
          </a:p>
          <a:p>
            <a:pPr>
              <a:buNone/>
            </a:pPr>
            <a:r>
              <a:rPr lang="en-US" sz="1200" dirty="0">
                <a:solidFill>
                  <a:srgbClr val="3366FF"/>
                </a:solidFill>
                <a:latin typeface="Courier New"/>
                <a:cs typeface="Courier New"/>
              </a:rPr>
              <a:t>//</a:t>
            </a:r>
          </a:p>
          <a:p>
            <a:pPr>
              <a:buNone/>
            </a:pPr>
            <a:r>
              <a:rPr lang="en-US" sz="1200" dirty="0">
                <a:solidFill>
                  <a:srgbClr val="3366FF"/>
                </a:solidFill>
                <a:latin typeface="Courier New"/>
                <a:cs typeface="Courier New"/>
              </a:rPr>
              <a:t>//  Demonstrates the use of the </a:t>
            </a:r>
            <a:r>
              <a:rPr lang="en-US" sz="1200" dirty="0" err="1">
                <a:solidFill>
                  <a:srgbClr val="3366FF"/>
                </a:solidFill>
                <a:latin typeface="Courier New"/>
                <a:cs typeface="Courier New"/>
              </a:rPr>
              <a:t>nextLine</a:t>
            </a:r>
            <a:r>
              <a:rPr lang="en-US" sz="1200" dirty="0">
                <a:solidFill>
                  <a:srgbClr val="3366FF"/>
                </a:solidFill>
                <a:latin typeface="Courier New"/>
                <a:cs typeface="Courier New"/>
              </a:rPr>
              <a:t> method of the Scanner class</a:t>
            </a:r>
          </a:p>
          <a:p>
            <a:pPr>
              <a:buNone/>
            </a:pPr>
            <a:r>
              <a:rPr lang="en-US" sz="1200" dirty="0">
                <a:solidFill>
                  <a:srgbClr val="3366FF"/>
                </a:solidFill>
                <a:latin typeface="Courier New"/>
                <a:cs typeface="Courier New"/>
              </a:rPr>
              <a:t>//  to read a string from the user.</a:t>
            </a:r>
          </a:p>
          <a:p>
            <a:pPr>
              <a:buNone/>
            </a:pPr>
            <a:r>
              <a:rPr lang="en-US" sz="1200" dirty="0">
                <a:solidFill>
                  <a:srgbClr val="3366FF"/>
                </a:solidFill>
                <a:latin typeface="Courier New"/>
                <a:cs typeface="Courier New"/>
              </a:rPr>
              <a:t>//********************************************************************</a:t>
            </a:r>
          </a:p>
          <a:p>
            <a:pPr>
              <a:buNone/>
            </a:pPr>
            <a:endParaRPr lang="en-US" sz="1200" dirty="0">
              <a:latin typeface="Courier New"/>
              <a:cs typeface="Courier New"/>
            </a:endParaRPr>
          </a:p>
          <a:p>
            <a:pPr>
              <a:buNone/>
            </a:pPr>
            <a:r>
              <a:rPr lang="en-US" sz="1200" b="1" dirty="0">
                <a:solidFill>
                  <a:srgbClr val="FF0000"/>
                </a:solidFill>
                <a:latin typeface="Courier New"/>
                <a:cs typeface="Courier New"/>
              </a:rPr>
              <a:t>import </a:t>
            </a:r>
            <a:r>
              <a:rPr lang="en-US" sz="1200" b="1" dirty="0" err="1">
                <a:solidFill>
                  <a:srgbClr val="FF0000"/>
                </a:solidFill>
                <a:latin typeface="Courier New"/>
                <a:cs typeface="Courier New"/>
              </a:rPr>
              <a:t>java.util.Scanner</a:t>
            </a:r>
            <a:r>
              <a:rPr lang="en-US" sz="1200" b="1" dirty="0">
                <a:solidFill>
                  <a:srgbClr val="FF0000"/>
                </a:solidFill>
                <a:latin typeface="Courier New"/>
                <a:cs typeface="Courier New"/>
              </a:rPr>
              <a:t>;</a:t>
            </a:r>
          </a:p>
          <a:p>
            <a:pPr>
              <a:buNone/>
            </a:pPr>
            <a:endParaRPr lang="en-US" sz="1200" dirty="0">
              <a:latin typeface="Courier New"/>
              <a:cs typeface="Courier New"/>
            </a:endParaRPr>
          </a:p>
          <a:p>
            <a:pPr>
              <a:buNone/>
            </a:pPr>
            <a:r>
              <a:rPr lang="en-US" sz="1200" dirty="0">
                <a:latin typeface="Courier New"/>
                <a:cs typeface="Courier New"/>
              </a:rPr>
              <a:t>public class Echo</a:t>
            </a:r>
          </a:p>
          <a:p>
            <a:pPr>
              <a:buNone/>
            </a:pPr>
            <a:r>
              <a:rPr lang="en-US" sz="1200" dirty="0">
                <a:latin typeface="Courier New"/>
                <a:cs typeface="Courier New"/>
              </a:rPr>
              <a:t>{</a:t>
            </a:r>
          </a:p>
          <a:p>
            <a:pPr>
              <a:buNone/>
            </a:pPr>
            <a:r>
              <a:rPr lang="en-US" sz="1200" dirty="0">
                <a:latin typeface="Courier New"/>
                <a:cs typeface="Courier New"/>
              </a:rPr>
              <a:t>   </a:t>
            </a:r>
            <a:r>
              <a:rPr lang="en-US" sz="1200" dirty="0">
                <a:solidFill>
                  <a:srgbClr val="3366FF"/>
                </a:solidFill>
                <a:latin typeface="Courier New"/>
                <a:cs typeface="Courier New"/>
              </a:rPr>
              <a:t>//-----------------------------------------------------------------</a:t>
            </a:r>
          </a:p>
          <a:p>
            <a:pPr>
              <a:buNone/>
            </a:pPr>
            <a:r>
              <a:rPr lang="en-US" sz="1200" dirty="0">
                <a:solidFill>
                  <a:srgbClr val="3366FF"/>
                </a:solidFill>
                <a:latin typeface="Courier New"/>
                <a:cs typeface="Courier New"/>
              </a:rPr>
              <a:t>   //  Reads a character string from the user and prints it.</a:t>
            </a:r>
          </a:p>
          <a:p>
            <a:pPr>
              <a:buNone/>
            </a:pPr>
            <a:r>
              <a:rPr lang="en-US" sz="1200" dirty="0">
                <a:solidFill>
                  <a:srgbClr val="3366FF"/>
                </a:solidFill>
                <a:latin typeface="Courier New"/>
                <a:cs typeface="Courier New"/>
              </a:rPr>
              <a:t>   //-----------------------------------------------------------------</a:t>
            </a:r>
          </a:p>
          <a:p>
            <a:pPr>
              <a:buNone/>
            </a:pPr>
            <a:r>
              <a:rPr lang="en-US" sz="1200" dirty="0">
                <a:latin typeface="Courier New"/>
                <a:cs typeface="Courier New"/>
              </a:rPr>
              <a:t>   public static void </a:t>
            </a:r>
            <a:r>
              <a:rPr lang="en-US" sz="1200" dirty="0" err="1">
                <a:latin typeface="Courier New"/>
                <a:cs typeface="Courier New"/>
              </a:rPr>
              <a:t>main(String</a:t>
            </a:r>
            <a:r>
              <a:rPr lang="en-US" sz="1200" dirty="0">
                <a:latin typeface="Courier New"/>
                <a:cs typeface="Courier New"/>
              </a:rPr>
              <a:t>[] </a:t>
            </a:r>
            <a:r>
              <a:rPr lang="en-US" sz="1200" dirty="0" err="1">
                <a:latin typeface="Courier New"/>
                <a:cs typeface="Courier New"/>
              </a:rPr>
              <a:t>args</a:t>
            </a:r>
            <a:r>
              <a:rPr lang="en-US" sz="1200" dirty="0">
                <a:latin typeface="Courier New"/>
                <a:cs typeface="Courier New"/>
              </a:rPr>
              <a:t>)</a:t>
            </a:r>
          </a:p>
          <a:p>
            <a:pPr>
              <a:buNone/>
            </a:pPr>
            <a:r>
              <a:rPr lang="en-US" sz="1200" dirty="0">
                <a:latin typeface="Courier New"/>
                <a:cs typeface="Courier New"/>
              </a:rPr>
              <a:t>   {</a:t>
            </a:r>
          </a:p>
          <a:p>
            <a:pPr>
              <a:buNone/>
            </a:pPr>
            <a:r>
              <a:rPr lang="en-US" sz="1200" dirty="0">
                <a:latin typeface="Courier New"/>
                <a:cs typeface="Courier New"/>
              </a:rPr>
              <a:t>      String message;</a:t>
            </a:r>
          </a:p>
          <a:p>
            <a:pPr>
              <a:buNone/>
            </a:pPr>
            <a:r>
              <a:rPr lang="en-US" sz="1200" dirty="0">
                <a:latin typeface="Courier New"/>
                <a:cs typeface="Courier New"/>
              </a:rPr>
              <a:t>      Scanner scan = new </a:t>
            </a:r>
            <a:r>
              <a:rPr lang="en-US" sz="1200" dirty="0" err="1">
                <a:latin typeface="Courier New"/>
                <a:cs typeface="Courier New"/>
              </a:rPr>
              <a:t>Scanner(System.in</a:t>
            </a:r>
            <a:r>
              <a:rPr lang="en-US" sz="1200" dirty="0">
                <a:latin typeface="Courier New"/>
                <a:cs typeface="Courier New"/>
              </a:rPr>
              <a:t>);</a:t>
            </a:r>
          </a:p>
          <a:p>
            <a:pPr>
              <a:buNone/>
            </a:pPr>
            <a:endParaRPr lang="en-US" sz="1200" dirty="0">
              <a:latin typeface="Courier New"/>
              <a:cs typeface="Courier New"/>
            </a:endParaRPr>
          </a:p>
          <a:p>
            <a:pPr>
              <a:buNone/>
            </a:pPr>
            <a:r>
              <a:rPr lang="en-US" sz="1200" dirty="0">
                <a:latin typeface="Courier New"/>
                <a:cs typeface="Courier New"/>
              </a:rPr>
              <a:t>      </a:t>
            </a:r>
            <a:r>
              <a:rPr lang="en-US" sz="1200" dirty="0" err="1">
                <a:latin typeface="Courier New"/>
                <a:cs typeface="Courier New"/>
              </a:rPr>
              <a:t>System.out.println("Enter</a:t>
            </a:r>
            <a:r>
              <a:rPr lang="en-US" sz="1200" dirty="0">
                <a:latin typeface="Courier New"/>
                <a:cs typeface="Courier New"/>
              </a:rPr>
              <a:t> a line of text:");</a:t>
            </a:r>
          </a:p>
          <a:p>
            <a:pPr>
              <a:buNone/>
            </a:pPr>
            <a:endParaRPr lang="en-US" sz="1200" dirty="0">
              <a:latin typeface="Courier New"/>
              <a:cs typeface="Courier New"/>
            </a:endParaRPr>
          </a:p>
          <a:p>
            <a:pPr>
              <a:buNone/>
            </a:pPr>
            <a:r>
              <a:rPr lang="en-US" sz="1200" dirty="0">
                <a:latin typeface="Courier New"/>
                <a:cs typeface="Courier New"/>
              </a:rPr>
              <a:t>      message = </a:t>
            </a:r>
            <a:r>
              <a:rPr lang="en-US" sz="1200" dirty="0" err="1">
                <a:latin typeface="Courier New"/>
                <a:cs typeface="Courier New"/>
              </a:rPr>
              <a:t>scan.nextLine</a:t>
            </a:r>
            <a:r>
              <a:rPr lang="en-US" sz="1200" dirty="0">
                <a:latin typeface="Courier New"/>
                <a:cs typeface="Courier New"/>
              </a:rPr>
              <a:t>();</a:t>
            </a:r>
          </a:p>
          <a:p>
            <a:pPr>
              <a:buNone/>
            </a:pPr>
            <a:endParaRPr lang="en-US" sz="1200" dirty="0">
              <a:latin typeface="Courier New"/>
              <a:cs typeface="Courier New"/>
            </a:endParaRPr>
          </a:p>
          <a:p>
            <a:pPr>
              <a:buNone/>
            </a:pPr>
            <a:r>
              <a:rPr lang="en-US" sz="1200" dirty="0">
                <a:latin typeface="Courier New"/>
                <a:cs typeface="Courier New"/>
              </a:rPr>
              <a:t>      </a:t>
            </a:r>
            <a:r>
              <a:rPr lang="en-US" sz="1200" dirty="0" err="1">
                <a:latin typeface="Courier New"/>
                <a:cs typeface="Courier New"/>
              </a:rPr>
              <a:t>System.out.println("You</a:t>
            </a:r>
            <a:r>
              <a:rPr lang="en-US" sz="1200" dirty="0">
                <a:latin typeface="Courier New"/>
                <a:cs typeface="Courier New"/>
              </a:rPr>
              <a:t> entered: \"" + message + "\"");</a:t>
            </a:r>
          </a:p>
          <a:p>
            <a:pPr>
              <a:buNone/>
            </a:pPr>
            <a:r>
              <a:rPr lang="en-US" sz="1200" dirty="0">
                <a:latin typeface="Courier New"/>
                <a:cs typeface="Courier New"/>
              </a:rPr>
              <a:t>   }</a:t>
            </a:r>
          </a:p>
          <a:p>
            <a:pPr>
              <a:buNone/>
            </a:pPr>
            <a:r>
              <a:rPr lang="en-US" sz="1200" dirty="0">
                <a:latin typeface="Courier New"/>
                <a:cs typeface="Courier New"/>
              </a:rPr>
              <a:t>}</a:t>
            </a:r>
          </a:p>
          <a:p>
            <a:pPr>
              <a:buNone/>
            </a:pPr>
            <a:r>
              <a:rPr lang="en-US" sz="1200" dirty="0">
                <a:latin typeface="Courier New"/>
                <a:cs typeface="Courier New"/>
              </a:rPr>
              <a:t>		</a:t>
            </a:r>
          </a:p>
          <a:p>
            <a:pPr>
              <a:buNone/>
            </a:pPr>
            <a:endParaRPr lang="en-US" sz="1200" dirty="0">
              <a:latin typeface="Courier New"/>
              <a:cs typeface="Courier New"/>
            </a:endParaRP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81</a:t>
            </a:fld>
            <a:endParaRPr lang="en-US" dirty="0"/>
          </a:p>
        </p:txBody>
      </p:sp>
      <p:sp>
        <p:nvSpPr>
          <p:cNvPr id="4" name="Rectangle 3"/>
          <p:cNvSpPr/>
          <p:nvPr/>
        </p:nvSpPr>
        <p:spPr>
          <a:xfrm>
            <a:off x="1449757" y="5771575"/>
            <a:ext cx="6364558" cy="584775"/>
          </a:xfrm>
          <a:prstGeom prst="rect">
            <a:avLst/>
          </a:prstGeom>
        </p:spPr>
        <p:txBody>
          <a:bodyPr wrap="square">
            <a:spAutoFit/>
          </a:bodyPr>
          <a:lstStyle/>
          <a:p>
            <a:pPr algn="ctr">
              <a:spcBef>
                <a:spcPct val="60000"/>
              </a:spcBef>
            </a:pPr>
            <a:r>
              <a:rPr lang="en-US" sz="3200" dirty="0">
                <a:solidFill>
                  <a:srgbClr val="0000FF"/>
                </a:solidFill>
              </a:rPr>
              <a:t>[X] Let’s try </a:t>
            </a:r>
            <a:r>
              <a:rPr lang="en-US" sz="3200">
                <a:solidFill>
                  <a:srgbClr val="0000FF"/>
                </a:solidFill>
              </a:rPr>
              <a:t>this program.</a:t>
            </a:r>
            <a:endParaRPr lang="en-US" sz="3200" dirty="0">
              <a:solidFill>
                <a:srgbClr val="0000FF"/>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Tokens</a:t>
            </a:r>
          </a:p>
        </p:txBody>
      </p:sp>
      <p:sp>
        <p:nvSpPr>
          <p:cNvPr id="3" name="Content Placeholder 2"/>
          <p:cNvSpPr>
            <a:spLocks noGrp="1"/>
          </p:cNvSpPr>
          <p:nvPr>
            <p:ph idx="1"/>
          </p:nvPr>
        </p:nvSpPr>
        <p:spPr/>
        <p:txBody>
          <a:bodyPr>
            <a:normAutofit lnSpcReduction="10000"/>
          </a:bodyPr>
          <a:lstStyle/>
          <a:p>
            <a:pPr>
              <a:spcBef>
                <a:spcPct val="70000"/>
              </a:spcBef>
            </a:pPr>
            <a:r>
              <a:rPr lang="en-US" dirty="0"/>
              <a:t>Unless specified otherwise, </a:t>
            </a:r>
            <a:r>
              <a:rPr lang="en-US" i="1" dirty="0"/>
              <a:t>white space</a:t>
            </a:r>
            <a:r>
              <a:rPr lang="en-US" dirty="0"/>
              <a:t> is used to separate the elements (called </a:t>
            </a:r>
            <a:r>
              <a:rPr lang="en-US" i="1" dirty="0"/>
              <a:t>tokens</a:t>
            </a:r>
            <a:r>
              <a:rPr lang="en-US" dirty="0"/>
              <a:t>) of the input.</a:t>
            </a:r>
          </a:p>
          <a:p>
            <a:pPr>
              <a:spcBef>
                <a:spcPct val="70000"/>
              </a:spcBef>
            </a:pPr>
            <a:r>
              <a:rPr lang="en-US" dirty="0"/>
              <a:t>White space includes space characters, tabs, new line characters.</a:t>
            </a:r>
          </a:p>
          <a:p>
            <a:pPr>
              <a:spcBef>
                <a:spcPct val="70000"/>
              </a:spcBef>
            </a:pPr>
            <a:r>
              <a:rPr lang="en-US" dirty="0"/>
              <a:t>The </a:t>
            </a:r>
            <a:r>
              <a:rPr lang="en-US" sz="2800" b="1" dirty="0">
                <a:solidFill>
                  <a:srgbClr val="0000FF"/>
                </a:solidFill>
                <a:latin typeface="Courier New" pitchFamily="-110" charset="0"/>
              </a:rPr>
              <a:t>next()</a:t>
            </a:r>
            <a:r>
              <a:rPr lang="en-US" dirty="0"/>
              <a:t> method of the </a:t>
            </a:r>
            <a:r>
              <a:rPr lang="en-US" sz="2800" b="1" dirty="0">
                <a:solidFill>
                  <a:srgbClr val="0000FF"/>
                </a:solidFill>
                <a:latin typeface="Courier New" pitchFamily="-110" charset="0"/>
              </a:rPr>
              <a:t>Scanner</a:t>
            </a:r>
            <a:r>
              <a:rPr lang="en-US" dirty="0"/>
              <a:t> class reads the next input token and returns it as a string.</a:t>
            </a:r>
          </a:p>
          <a:p>
            <a:pPr>
              <a:spcBef>
                <a:spcPct val="70000"/>
              </a:spcBef>
            </a:pPr>
            <a:r>
              <a:rPr lang="en-US" dirty="0"/>
              <a:t>Methods such as </a:t>
            </a:r>
            <a:r>
              <a:rPr lang="en-US" sz="2800" b="1" dirty="0" err="1">
                <a:solidFill>
                  <a:srgbClr val="0000FF"/>
                </a:solidFill>
                <a:latin typeface="Courier New" pitchFamily="-110" charset="0"/>
              </a:rPr>
              <a:t>nextInt</a:t>
            </a:r>
            <a:r>
              <a:rPr lang="en-US" sz="2800" b="1" dirty="0">
                <a:solidFill>
                  <a:srgbClr val="0000FF"/>
                </a:solidFill>
                <a:latin typeface="Courier New" pitchFamily="-110" charset="0"/>
              </a:rPr>
              <a:t>()</a:t>
            </a:r>
            <a:r>
              <a:rPr lang="en-US" dirty="0"/>
              <a:t> and </a:t>
            </a:r>
            <a:r>
              <a:rPr lang="en-US" sz="2800" b="1" dirty="0" err="1">
                <a:solidFill>
                  <a:srgbClr val="0000FF"/>
                </a:solidFill>
                <a:latin typeface="Courier New" pitchFamily="-110" charset="0"/>
              </a:rPr>
              <a:t>nextDouble</a:t>
            </a:r>
            <a:r>
              <a:rPr lang="en-US" sz="2800" b="1" dirty="0">
                <a:solidFill>
                  <a:srgbClr val="0000FF"/>
                </a:solidFill>
                <a:latin typeface="Courier New" pitchFamily="-110" charset="0"/>
              </a:rPr>
              <a:t>()</a:t>
            </a:r>
            <a:r>
              <a:rPr lang="en-US" dirty="0"/>
              <a:t> read data of particular types.</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400" b="1" dirty="0">
                <a:solidFill>
                  <a:srgbClr val="0000FF"/>
                </a:solidFill>
                <a:latin typeface="Courier New"/>
                <a:cs typeface="Courier New"/>
              </a:rPr>
              <a:t>import </a:t>
            </a:r>
            <a:r>
              <a:rPr lang="en-US" sz="1400" b="1" dirty="0" err="1">
                <a:solidFill>
                  <a:srgbClr val="0000FF"/>
                </a:solidFill>
                <a:latin typeface="Courier New"/>
                <a:cs typeface="Courier New"/>
              </a:rPr>
              <a:t>java.util.Scanner</a:t>
            </a:r>
            <a:r>
              <a:rPr lang="en-US" sz="1400" b="1" dirty="0">
                <a:solidFill>
                  <a:srgbClr val="0000FF"/>
                </a:solidFill>
                <a:latin typeface="Courier New"/>
                <a:cs typeface="Courier New"/>
              </a:rPr>
              <a:t>;</a:t>
            </a:r>
          </a:p>
          <a:p>
            <a:pPr>
              <a:buNone/>
            </a:pPr>
            <a:endParaRPr lang="en-US" sz="1400" dirty="0">
              <a:latin typeface="Courier New"/>
              <a:cs typeface="Courier New"/>
            </a:endParaRPr>
          </a:p>
          <a:p>
            <a:pPr>
              <a:buNone/>
            </a:pPr>
            <a:r>
              <a:rPr lang="en-US" sz="1400" dirty="0">
                <a:latin typeface="Courier New"/>
                <a:cs typeface="Courier New"/>
              </a:rPr>
              <a:t>public class </a:t>
            </a:r>
            <a:r>
              <a:rPr lang="en-US" sz="1400" dirty="0" err="1">
                <a:latin typeface="Courier New"/>
                <a:cs typeface="Courier New"/>
              </a:rPr>
              <a:t>GasMileage</a:t>
            </a:r>
            <a:endParaRPr lang="en-US" sz="1400" dirty="0">
              <a:latin typeface="Courier New"/>
              <a:cs typeface="Courier New"/>
            </a:endParaRPr>
          </a:p>
          <a:p>
            <a:pPr>
              <a:buNone/>
            </a:pPr>
            <a:r>
              <a:rPr lang="en-US" sz="1400" dirty="0">
                <a:latin typeface="Courier New"/>
                <a:cs typeface="Courier New"/>
              </a:rPr>
              <a:t>{</a:t>
            </a:r>
          </a:p>
          <a:p>
            <a:pPr>
              <a:buNone/>
            </a:pPr>
            <a:r>
              <a:rPr lang="en-US" sz="1400" dirty="0">
                <a:latin typeface="Courier New"/>
                <a:cs typeface="Courier New"/>
              </a:rPr>
              <a:t>   public static void main(String[] </a:t>
            </a:r>
            <a:r>
              <a:rPr lang="en-US" sz="1400" dirty="0" err="1">
                <a:latin typeface="Courier New"/>
                <a:cs typeface="Courier New"/>
              </a:rPr>
              <a:t>args</a:t>
            </a:r>
            <a:r>
              <a:rPr lang="en-US" sz="1400" dirty="0">
                <a:latin typeface="Courier New"/>
                <a:cs typeface="Courier New"/>
              </a:rPr>
              <a:t>)</a:t>
            </a:r>
          </a:p>
          <a:p>
            <a:pPr>
              <a:buNone/>
            </a:pPr>
            <a:r>
              <a:rPr lang="en-US" sz="1400" dirty="0">
                <a:latin typeface="Courier New"/>
                <a:cs typeface="Courier New"/>
              </a:rPr>
              <a:t>   {</a:t>
            </a:r>
          </a:p>
          <a:p>
            <a:pPr>
              <a:buNone/>
            </a:pPr>
            <a:r>
              <a:rPr lang="en-US" sz="1400" dirty="0">
                <a:latin typeface="Courier New"/>
                <a:cs typeface="Courier New"/>
              </a:rPr>
              <a:t>      </a:t>
            </a:r>
            <a:r>
              <a:rPr lang="en-US" sz="1400" dirty="0" err="1">
                <a:latin typeface="Courier New"/>
                <a:cs typeface="Courier New"/>
              </a:rPr>
              <a:t>int</a:t>
            </a:r>
            <a:r>
              <a:rPr lang="en-US" sz="1400" dirty="0">
                <a:latin typeface="Courier New"/>
                <a:cs typeface="Courier New"/>
              </a:rPr>
              <a:t> miles;</a:t>
            </a:r>
          </a:p>
          <a:p>
            <a:pPr>
              <a:buNone/>
            </a:pPr>
            <a:r>
              <a:rPr lang="en-US" sz="1400" dirty="0">
                <a:latin typeface="Courier New"/>
                <a:cs typeface="Courier New"/>
              </a:rPr>
              <a:t>      double gallons, mpg;</a:t>
            </a:r>
          </a:p>
          <a:p>
            <a:pPr>
              <a:buNone/>
            </a:pPr>
            <a:r>
              <a:rPr lang="en-US" sz="1400" b="1" dirty="0">
                <a:solidFill>
                  <a:srgbClr val="0000FF"/>
                </a:solidFill>
                <a:latin typeface="Courier New"/>
                <a:cs typeface="Courier New"/>
              </a:rPr>
              <a:t>      Scanner scan = new Scanner(System.in);</a:t>
            </a:r>
          </a:p>
          <a:p>
            <a:pPr>
              <a:buNone/>
            </a:pPr>
            <a:endParaRPr lang="en-US" sz="1400" dirty="0">
              <a:latin typeface="Courier New"/>
              <a:cs typeface="Courier New"/>
            </a:endParaRPr>
          </a:p>
          <a:p>
            <a:pPr>
              <a:buNone/>
            </a:pPr>
            <a:r>
              <a:rPr lang="en-US" sz="1400" dirty="0">
                <a:latin typeface="Courier New"/>
                <a:cs typeface="Courier New"/>
              </a:rPr>
              <a:t>      </a:t>
            </a:r>
            <a:r>
              <a:rPr lang="en-US" sz="1400" dirty="0" err="1">
                <a:latin typeface="Courier New"/>
                <a:cs typeface="Courier New"/>
              </a:rPr>
              <a:t>System.out.print("Enter</a:t>
            </a:r>
            <a:r>
              <a:rPr lang="en-US" sz="1400" dirty="0">
                <a:latin typeface="Courier New"/>
                <a:cs typeface="Courier New"/>
              </a:rPr>
              <a:t> the number of miles: ");</a:t>
            </a:r>
          </a:p>
          <a:p>
            <a:pPr>
              <a:buNone/>
            </a:pPr>
            <a:r>
              <a:rPr lang="en-US" sz="1400" dirty="0">
                <a:latin typeface="Courier New"/>
                <a:cs typeface="Courier New"/>
              </a:rPr>
              <a:t>      miles = </a:t>
            </a:r>
            <a:r>
              <a:rPr lang="en-US" sz="1400" dirty="0" err="1">
                <a:latin typeface="Courier New"/>
                <a:cs typeface="Courier New"/>
              </a:rPr>
              <a:t>scan.</a:t>
            </a:r>
            <a:r>
              <a:rPr lang="en-US" sz="1400" b="1" dirty="0" err="1">
                <a:solidFill>
                  <a:srgbClr val="0000FF"/>
                </a:solidFill>
                <a:latin typeface="Courier New"/>
                <a:cs typeface="Courier New"/>
              </a:rPr>
              <a:t>nextInt</a:t>
            </a:r>
            <a:r>
              <a:rPr lang="en-US" sz="1400" dirty="0">
                <a:latin typeface="Courier New"/>
                <a:cs typeface="Courier New"/>
              </a:rPr>
              <a:t>();</a:t>
            </a:r>
          </a:p>
          <a:p>
            <a:pPr>
              <a:buNone/>
            </a:pPr>
            <a:endParaRPr lang="en-US" sz="1400" dirty="0">
              <a:latin typeface="Courier New"/>
              <a:cs typeface="Courier New"/>
            </a:endParaRPr>
          </a:p>
          <a:p>
            <a:pPr>
              <a:buNone/>
            </a:pPr>
            <a:r>
              <a:rPr lang="en-US" sz="1400" dirty="0">
                <a:latin typeface="Courier New"/>
                <a:cs typeface="Courier New"/>
              </a:rPr>
              <a:t>      </a:t>
            </a:r>
            <a:r>
              <a:rPr lang="en-US" sz="1400" dirty="0" err="1">
                <a:latin typeface="Courier New"/>
                <a:cs typeface="Courier New"/>
              </a:rPr>
              <a:t>System.out.print("Enter</a:t>
            </a:r>
            <a:r>
              <a:rPr lang="en-US" sz="1400" dirty="0">
                <a:latin typeface="Courier New"/>
                <a:cs typeface="Courier New"/>
              </a:rPr>
              <a:t> the gallons of fuel used: ");</a:t>
            </a:r>
          </a:p>
          <a:p>
            <a:pPr>
              <a:buNone/>
            </a:pPr>
            <a:r>
              <a:rPr lang="en-US" sz="1400" dirty="0">
                <a:latin typeface="Courier New"/>
                <a:cs typeface="Courier New"/>
              </a:rPr>
              <a:t>      gallons = </a:t>
            </a:r>
            <a:r>
              <a:rPr lang="en-US" sz="1400" dirty="0" err="1">
                <a:latin typeface="Courier New"/>
                <a:cs typeface="Courier New"/>
              </a:rPr>
              <a:t>scan.</a:t>
            </a:r>
            <a:r>
              <a:rPr lang="en-US" sz="1400" b="1" dirty="0" err="1">
                <a:solidFill>
                  <a:srgbClr val="0000FF"/>
                </a:solidFill>
                <a:latin typeface="Courier New"/>
                <a:cs typeface="Courier New"/>
              </a:rPr>
              <a:t>nextDouble</a:t>
            </a:r>
            <a:r>
              <a:rPr lang="en-US" sz="1400" dirty="0">
                <a:latin typeface="Courier New"/>
                <a:cs typeface="Courier New"/>
              </a:rPr>
              <a:t>();</a:t>
            </a:r>
          </a:p>
          <a:p>
            <a:pPr>
              <a:buNone/>
            </a:pPr>
            <a:endParaRPr lang="en-US" sz="1400" dirty="0">
              <a:latin typeface="Courier New"/>
              <a:cs typeface="Courier New"/>
            </a:endParaRPr>
          </a:p>
          <a:p>
            <a:pPr>
              <a:buNone/>
            </a:pPr>
            <a:r>
              <a:rPr lang="en-US" sz="1400" dirty="0">
                <a:latin typeface="Courier New"/>
                <a:cs typeface="Courier New"/>
              </a:rPr>
              <a:t>      mpg = miles / gallons;</a:t>
            </a:r>
          </a:p>
          <a:p>
            <a:pPr>
              <a:buNone/>
            </a:pPr>
            <a:endParaRPr lang="en-US" sz="1400" dirty="0">
              <a:latin typeface="Courier New"/>
              <a:cs typeface="Courier New"/>
            </a:endParaRPr>
          </a:p>
          <a:p>
            <a:pPr>
              <a:buNone/>
            </a:pPr>
            <a:r>
              <a:rPr lang="en-US" sz="1400" dirty="0">
                <a:latin typeface="Courier New"/>
                <a:cs typeface="Courier New"/>
              </a:rPr>
              <a:t>      </a:t>
            </a:r>
            <a:r>
              <a:rPr lang="en-US" sz="1400" dirty="0" err="1">
                <a:latin typeface="Courier New"/>
                <a:cs typeface="Courier New"/>
              </a:rPr>
              <a:t>System.out.println("Miles</a:t>
            </a:r>
            <a:r>
              <a:rPr lang="en-US" sz="1400" dirty="0">
                <a:latin typeface="Courier New"/>
                <a:cs typeface="Courier New"/>
              </a:rPr>
              <a:t> Per Gallon: " + mpg);</a:t>
            </a:r>
          </a:p>
          <a:p>
            <a:pPr>
              <a:buNone/>
            </a:pPr>
            <a:r>
              <a:rPr lang="en-US" sz="1400" dirty="0">
                <a:latin typeface="Courier New"/>
                <a:cs typeface="Courier New"/>
              </a:rPr>
              <a:t>   }</a:t>
            </a:r>
          </a:p>
          <a:p>
            <a:pPr>
              <a:buNone/>
            </a:pPr>
            <a:r>
              <a:rPr lang="en-US" sz="1400" dirty="0">
                <a:latin typeface="Courier New"/>
                <a:cs typeface="Courier New"/>
              </a:rPr>
              <a:t>}</a:t>
            </a:r>
          </a:p>
          <a:p>
            <a:pPr>
              <a:buNone/>
            </a:pPr>
            <a:r>
              <a:rPr lang="en-US" sz="1400" dirty="0">
                <a:latin typeface="Courier New"/>
                <a:cs typeface="Courier New"/>
              </a:rPr>
              <a:t>		</a:t>
            </a:r>
          </a:p>
          <a:p>
            <a:pPr>
              <a:buNone/>
            </a:pPr>
            <a:endParaRPr lang="en-US" sz="1400" dirty="0">
              <a:latin typeface="Courier New"/>
              <a:cs typeface="Courier New"/>
            </a:endParaRP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83</a:t>
            </a:fld>
            <a:endParaRPr lang="en-US" dirty="0"/>
          </a:p>
        </p:txBody>
      </p:sp>
      <p:sp>
        <p:nvSpPr>
          <p:cNvPr id="4" name="Rectangle 3"/>
          <p:cNvSpPr/>
          <p:nvPr/>
        </p:nvSpPr>
        <p:spPr>
          <a:xfrm>
            <a:off x="1449757" y="5771575"/>
            <a:ext cx="6364558" cy="584775"/>
          </a:xfrm>
          <a:prstGeom prst="rect">
            <a:avLst/>
          </a:prstGeom>
        </p:spPr>
        <p:txBody>
          <a:bodyPr wrap="square">
            <a:spAutoFit/>
          </a:bodyPr>
          <a:lstStyle/>
          <a:p>
            <a:pPr algn="ctr">
              <a:spcBef>
                <a:spcPct val="60000"/>
              </a:spcBef>
            </a:pPr>
            <a:r>
              <a:rPr lang="en-US" sz="3200" dirty="0">
                <a:solidFill>
                  <a:srgbClr val="0000FF"/>
                </a:solidFill>
              </a:rPr>
              <a:t>[X] Let’s try this program.</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spcBef>
                <a:spcPct val="70000"/>
              </a:spcBef>
            </a:pPr>
            <a:r>
              <a:rPr lang="en-US" dirty="0">
                <a:solidFill>
                  <a:srgbClr val="0000FF"/>
                </a:solidFill>
              </a:rPr>
              <a:t>[X] Let’s try to write a Java program that reads 5 integer values and prints the average.</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84</a:t>
            </a:fld>
            <a:endParaRPr lang="en-US" dirty="0"/>
          </a:p>
        </p:txBody>
      </p:sp>
    </p:spTree>
    <p:extLst>
      <p:ext uri="{BB962C8B-B14F-4D97-AF65-F5344CB8AC3E}">
        <p14:creationId xmlns:p14="http://schemas.microsoft.com/office/powerpoint/2010/main" val="37952838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sz="4000" dirty="0" err="1">
                <a:latin typeface="Courier New" panose="02070309020205020404" pitchFamily="49" charset="0"/>
                <a:cs typeface="Courier New" panose="02070309020205020404" pitchFamily="49" charset="0"/>
              </a:rPr>
              <a:t>nextLine</a:t>
            </a:r>
            <a:r>
              <a:rPr lang="en-US" sz="4000" dirty="0">
                <a:latin typeface="Courier New" panose="02070309020205020404" pitchFamily="49" charset="0"/>
                <a:cs typeface="Courier New" panose="02070309020205020404" pitchFamily="49" charset="0"/>
              </a:rPr>
              <a:t>()</a:t>
            </a:r>
            <a:r>
              <a:rPr lang="en-US" dirty="0"/>
              <a:t> and </a:t>
            </a:r>
            <a:r>
              <a:rPr lang="en-US" sz="4000" dirty="0">
                <a:latin typeface="Courier New" panose="02070309020205020404" pitchFamily="49" charset="0"/>
                <a:cs typeface="Courier New" panose="02070309020205020404" pitchFamily="49" charset="0"/>
              </a:rPr>
              <a:t>next()</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284922" y="1253756"/>
            <a:ext cx="8694229" cy="5604244"/>
          </a:xfrm>
        </p:spPr>
        <p:txBody>
          <a:bodyPr>
            <a:normAutofit/>
          </a:bodyPr>
          <a:lstStyle/>
          <a:p>
            <a:r>
              <a:rPr lang="en-US" dirty="0"/>
              <a:t>After reading all the input until the end of the line from the keyboard (which might contain multiple words delimited by spaces), you can get each token from that input using another Scanner object and </a:t>
            </a:r>
            <a:r>
              <a:rPr lang="en-US" sz="2800" dirty="0">
                <a:latin typeface="Courier New" panose="02070309020205020404" pitchFamily="49" charset="0"/>
                <a:cs typeface="Courier New" panose="02070309020205020404" pitchFamily="49" charset="0"/>
              </a:rPr>
              <a:t>next()</a:t>
            </a:r>
            <a:r>
              <a:rPr lang="en-US" dirty="0"/>
              <a:t> method.</a:t>
            </a:r>
          </a:p>
          <a:p>
            <a:pPr marL="0" indent="0">
              <a:buNone/>
            </a:pPr>
            <a:r>
              <a:rPr lang="en-US" sz="2000" dirty="0">
                <a:latin typeface="Courier New" panose="02070309020205020404" pitchFamily="49" charset="0"/>
                <a:cs typeface="Courier New" panose="02070309020205020404" pitchFamily="49" charset="0"/>
              </a:rPr>
              <a:t>	Scanner scan1 = new Scanner(</a:t>
            </a:r>
            <a:r>
              <a:rPr lang="en-US" sz="2000" dirty="0">
                <a:solidFill>
                  <a:srgbClr val="0000FF"/>
                </a:solidFill>
                <a:latin typeface="Courier New" panose="02070309020205020404" pitchFamily="49" charset="0"/>
                <a:cs typeface="Courier New" panose="02070309020205020404" pitchFamily="49" charset="0"/>
              </a:rPr>
              <a:t>System.in</a:t>
            </a:r>
            <a:r>
              <a:rPr lang="en-US" sz="2000" dirty="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	String input = scan1.nextLine();</a:t>
            </a:r>
          </a:p>
          <a:p>
            <a:pPr marL="0" indent="0">
              <a:buNone/>
            </a:pPr>
            <a:r>
              <a:rPr lang="en-US" sz="2000" dirty="0">
                <a:latin typeface="Courier New" panose="02070309020205020404" pitchFamily="49" charset="0"/>
                <a:cs typeface="Courier New" panose="02070309020205020404" pitchFamily="49" charset="0"/>
              </a:rPr>
              <a:t>	Scanner scan2 = new Scanner(</a:t>
            </a:r>
            <a:r>
              <a:rPr lang="en-US" sz="2000" dirty="0">
                <a:solidFill>
                  <a:srgbClr val="0000FF"/>
                </a:solidFill>
                <a:latin typeface="Courier New" panose="02070309020205020404" pitchFamily="49" charset="0"/>
                <a:cs typeface="Courier New" panose="02070309020205020404" pitchFamily="49" charset="0"/>
              </a:rPr>
              <a:t>input</a:t>
            </a:r>
            <a:r>
              <a:rPr lang="en-US" sz="2000" dirty="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	String token1 = scan2.next();</a:t>
            </a:r>
          </a:p>
          <a:p>
            <a:pPr marL="0" indent="0">
              <a:buNone/>
            </a:pPr>
            <a:r>
              <a:rPr lang="en-US" sz="2000" dirty="0">
                <a:latin typeface="Courier New" panose="02070309020205020404" pitchFamily="49" charset="0"/>
                <a:cs typeface="Courier New" panose="02070309020205020404" pitchFamily="49" charset="0"/>
              </a:rPr>
              <a:t>	String token2 = scan2.next();</a:t>
            </a:r>
          </a:p>
          <a:p>
            <a:pPr marL="0" indent="0">
              <a:buNone/>
            </a:pPr>
            <a:r>
              <a:rPr lang="en-US" dirty="0"/>
              <a:t>	</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85</a:t>
            </a:fld>
            <a:endParaRPr lang="en-US" dirty="0"/>
          </a:p>
        </p:txBody>
      </p:sp>
      <p:sp>
        <p:nvSpPr>
          <p:cNvPr id="4" name="Speech Bubble: Oval 3">
            <a:extLst>
              <a:ext uri="{FF2B5EF4-FFF2-40B4-BE49-F238E27FC236}">
                <a16:creationId xmlns:a16="http://schemas.microsoft.com/office/drawing/2014/main" id="{505DED05-EDA0-80C6-14E7-311C9C95E466}"/>
              </a:ext>
            </a:extLst>
          </p:cNvPr>
          <p:cNvSpPr/>
          <p:nvPr/>
        </p:nvSpPr>
        <p:spPr>
          <a:xfrm>
            <a:off x="5781908" y="4669805"/>
            <a:ext cx="3308758" cy="146894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scan1 and scan2 are different Scanner objects.</a:t>
            </a:r>
          </a:p>
        </p:txBody>
      </p:sp>
    </p:spTree>
    <p:extLst>
      <p:ext uri="{BB962C8B-B14F-4D97-AF65-F5344CB8AC3E}">
        <p14:creationId xmlns:p14="http://schemas.microsoft.com/office/powerpoint/2010/main" val="7043054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144966"/>
            <a:ext cx="8694229" cy="6211384"/>
          </a:xfrm>
        </p:spPr>
        <p:txBody>
          <a:bodyPr>
            <a:normAutofit fontScale="92500" lnSpcReduction="20000"/>
          </a:bodyPr>
          <a:lstStyle/>
          <a:p>
            <a:pPr marL="0" indent="0">
              <a:buNone/>
            </a:pPr>
            <a:r>
              <a:rPr lang="en-US" sz="1600" dirty="0">
                <a:latin typeface="Courier New" panose="02070309020205020404" pitchFamily="49" charset="0"/>
                <a:cs typeface="Courier New" panose="02070309020205020404" pitchFamily="49" charset="0"/>
              </a:rPr>
              <a:t>import </a:t>
            </a:r>
            <a:r>
              <a:rPr lang="en-US" sz="1600" dirty="0" err="1">
                <a:latin typeface="Courier New" panose="02070309020205020404" pitchFamily="49" charset="0"/>
                <a:cs typeface="Courier New" panose="02070309020205020404" pitchFamily="49" charset="0"/>
              </a:rPr>
              <a:t>java.util.Scanner</a:t>
            </a:r>
            <a:r>
              <a:rPr lang="en-US" sz="1600" dirty="0">
                <a:latin typeface="Courier New" panose="02070309020205020404" pitchFamily="49" charset="0"/>
                <a:cs typeface="Courier New" panose="02070309020205020404" pitchFamily="49" charset="0"/>
              </a:rPr>
              <a:t>;</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public class </a:t>
            </a:r>
            <a:r>
              <a:rPr lang="en-US" sz="1600" dirty="0" err="1">
                <a:latin typeface="Courier New" panose="02070309020205020404" pitchFamily="49" charset="0"/>
                <a:cs typeface="Courier New" panose="02070309020205020404" pitchFamily="49" charset="0"/>
              </a:rPr>
              <a:t>TokenTest</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    public static void main(String[] </a:t>
            </a:r>
            <a:r>
              <a:rPr lang="en-US" sz="1600" dirty="0" err="1">
                <a:latin typeface="Courier New" panose="02070309020205020404" pitchFamily="49" charset="0"/>
                <a:cs typeface="Courier New" panose="02070309020205020404" pitchFamily="49" charset="0"/>
              </a:rPr>
              <a:t>args</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        String input, token1, token2, token3;</a:t>
            </a:r>
          </a:p>
          <a:p>
            <a:pPr marL="0" indent="0">
              <a:buNone/>
            </a:pPr>
            <a:r>
              <a:rPr lang="en-US" sz="1600" dirty="0">
                <a:latin typeface="Courier New" panose="02070309020205020404" pitchFamily="49" charset="0"/>
                <a:cs typeface="Courier New" panose="02070309020205020404" pitchFamily="49" charset="0"/>
              </a:rPr>
              <a:t>        Scanner scan1, scan2;</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scan1 = new Scanner(System.in);</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System.out.print</a:t>
            </a:r>
            <a:r>
              <a:rPr lang="en-US" sz="1600" dirty="0">
                <a:latin typeface="Courier New" panose="02070309020205020404" pitchFamily="49" charset="0"/>
                <a:cs typeface="Courier New" panose="02070309020205020404" pitchFamily="49" charset="0"/>
              </a:rPr>
              <a:t>("Enter at least three words: ");</a:t>
            </a:r>
          </a:p>
          <a:p>
            <a:pPr marL="0" indent="0">
              <a:buNone/>
            </a:pPr>
            <a:r>
              <a:rPr lang="en-US" sz="1600" dirty="0">
                <a:latin typeface="Courier New" panose="02070309020205020404" pitchFamily="49" charset="0"/>
                <a:cs typeface="Courier New" panose="02070309020205020404" pitchFamily="49" charset="0"/>
              </a:rPr>
              <a:t>        input = scan1.nextLine();</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        scan2 = new Scanner(input);</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        token1 = scan2.next();</a:t>
            </a:r>
          </a:p>
          <a:p>
            <a:pPr marL="0" indent="0">
              <a:buNone/>
            </a:pPr>
            <a:r>
              <a:rPr lang="en-US" sz="1600" dirty="0">
                <a:latin typeface="Courier New" panose="02070309020205020404" pitchFamily="49" charset="0"/>
                <a:cs typeface="Courier New" panose="02070309020205020404" pitchFamily="49" charset="0"/>
              </a:rPr>
              <a:t>        token2 = scan2.next();</a:t>
            </a:r>
          </a:p>
          <a:p>
            <a:pPr marL="0" indent="0">
              <a:buNone/>
            </a:pPr>
            <a:r>
              <a:rPr lang="en-US" sz="1600" dirty="0">
                <a:latin typeface="Courier New" panose="02070309020205020404" pitchFamily="49" charset="0"/>
                <a:cs typeface="Courier New" panose="02070309020205020404" pitchFamily="49" charset="0"/>
              </a:rPr>
              <a:t>        token3 = scan2.next();</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System.out.println</a:t>
            </a:r>
            <a:r>
              <a:rPr lang="en-US" sz="1600" dirty="0">
                <a:latin typeface="Courier New" panose="02070309020205020404" pitchFamily="49" charset="0"/>
                <a:cs typeface="Courier New" panose="02070309020205020404" pitchFamily="49" charset="0"/>
              </a:rPr>
              <a:t>("Your first word: " + token1);</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System.out.println</a:t>
            </a:r>
            <a:r>
              <a:rPr lang="en-US" sz="1600" dirty="0">
                <a:latin typeface="Courier New" panose="02070309020205020404" pitchFamily="49" charset="0"/>
                <a:cs typeface="Courier New" panose="02070309020205020404" pitchFamily="49" charset="0"/>
              </a:rPr>
              <a:t>("Your second word: " + token2);</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System.out.println</a:t>
            </a:r>
            <a:r>
              <a:rPr lang="en-US" sz="1600" dirty="0">
                <a:latin typeface="Courier New" panose="02070309020205020404" pitchFamily="49" charset="0"/>
                <a:cs typeface="Courier New" panose="02070309020205020404" pitchFamily="49" charset="0"/>
              </a:rPr>
              <a:t>("Your third word: " + token3);</a:t>
            </a:r>
          </a:p>
          <a:p>
            <a:pPr marL="0" indent="0">
              <a:buNone/>
            </a:pP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86</a:t>
            </a:fld>
            <a:endParaRPr lang="en-US" dirty="0"/>
          </a:p>
        </p:txBody>
      </p:sp>
    </p:spTree>
    <p:extLst>
      <p:ext uri="{BB962C8B-B14F-4D97-AF65-F5344CB8AC3E}">
        <p14:creationId xmlns:p14="http://schemas.microsoft.com/office/powerpoint/2010/main" val="21612339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a:xfrm>
            <a:off x="284922" y="1253755"/>
            <a:ext cx="8694229" cy="5467719"/>
          </a:xfrm>
        </p:spPr>
        <p:txBody>
          <a:bodyPr>
            <a:normAutofit fontScale="77500" lnSpcReduction="20000"/>
          </a:bodyPr>
          <a:lstStyle/>
          <a:p>
            <a:pPr>
              <a:lnSpc>
                <a:spcPct val="90000"/>
              </a:lnSpc>
              <a:spcBef>
                <a:spcPct val="70000"/>
              </a:spcBef>
            </a:pPr>
            <a:r>
              <a:rPr lang="en-US" sz="2800" dirty="0"/>
              <a:t>Some common errors</a:t>
            </a:r>
          </a:p>
          <a:p>
            <a:pPr lvl="1">
              <a:lnSpc>
                <a:spcPct val="90000"/>
              </a:lnSpc>
              <a:spcBef>
                <a:spcPct val="70000"/>
              </a:spcBef>
            </a:pPr>
            <a:r>
              <a:rPr lang="en-US" sz="2400" dirty="0"/>
              <a:t>Class names should be the same as the Java source file names.</a:t>
            </a:r>
          </a:p>
          <a:p>
            <a:pPr lvl="1">
              <a:lnSpc>
                <a:spcPct val="90000"/>
              </a:lnSpc>
              <a:spcBef>
                <a:spcPct val="70000"/>
              </a:spcBef>
            </a:pPr>
            <a:r>
              <a:rPr lang="en-US" sz="2400" dirty="0"/>
              <a:t>Class definition, and main method in the class.</a:t>
            </a:r>
          </a:p>
          <a:p>
            <a:pPr lvl="1">
              <a:lnSpc>
                <a:spcPct val="90000"/>
              </a:lnSpc>
              <a:spcBef>
                <a:spcPct val="70000"/>
              </a:spcBef>
            </a:pPr>
            <a:r>
              <a:rPr lang="en-US" sz="2400" dirty="0" err="1">
                <a:latin typeface="Consolas" panose="020B0609020204030204" pitchFamily="49" charset="0"/>
              </a:rPr>
              <a:t>printin</a:t>
            </a:r>
            <a:r>
              <a:rPr lang="en-US" sz="2400" dirty="0">
                <a:latin typeface="Consolas" panose="020B0609020204030204" pitchFamily="49" charset="0"/>
              </a:rPr>
              <a:t>()</a:t>
            </a:r>
            <a:r>
              <a:rPr lang="en-US" sz="2400" dirty="0"/>
              <a:t> instead of </a:t>
            </a:r>
            <a:r>
              <a:rPr lang="en-US" sz="2400" dirty="0" err="1">
                <a:latin typeface="Consolas" panose="020B0609020204030204" pitchFamily="49" charset="0"/>
              </a:rPr>
              <a:t>println</a:t>
            </a:r>
            <a:r>
              <a:rPr lang="en-US" sz="2400" dirty="0">
                <a:latin typeface="Consolas" panose="020B0609020204030204" pitchFamily="49" charset="0"/>
              </a:rPr>
              <a:t>()</a:t>
            </a:r>
          </a:p>
          <a:p>
            <a:pPr lvl="1">
              <a:lnSpc>
                <a:spcPct val="90000"/>
              </a:lnSpc>
              <a:spcBef>
                <a:spcPct val="70000"/>
              </a:spcBef>
            </a:pPr>
            <a:r>
              <a:rPr lang="en-US" sz="2400" dirty="0"/>
              <a:t>[Q] How to print multiple values in the same line?</a:t>
            </a:r>
          </a:p>
          <a:p>
            <a:pPr marL="857250" lvl="2" indent="0">
              <a:lnSpc>
                <a:spcPct val="90000"/>
              </a:lnSpc>
              <a:spcBef>
                <a:spcPct val="70000"/>
              </a:spcBef>
              <a:buNone/>
            </a:pPr>
            <a:r>
              <a:rPr lang="en-US" sz="2000" dirty="0" err="1">
                <a:latin typeface="Consolas" panose="020B0609020204030204" pitchFamily="49" charset="0"/>
              </a:rPr>
              <a:t>int</a:t>
            </a:r>
            <a:r>
              <a:rPr lang="en-US" sz="2000" dirty="0">
                <a:latin typeface="Consolas" panose="020B0609020204030204" pitchFamily="49" charset="0"/>
              </a:rPr>
              <a:t> first = 10, second = 20, third = 30;</a:t>
            </a:r>
          </a:p>
          <a:p>
            <a:pPr marL="857250" lvl="2" indent="0">
              <a:lnSpc>
                <a:spcPct val="90000"/>
              </a:lnSpc>
              <a:spcBef>
                <a:spcPct val="70000"/>
              </a:spcBef>
              <a:buNone/>
            </a:pPr>
            <a:r>
              <a:rPr lang="en-US" sz="2000" dirty="0" err="1">
                <a:latin typeface="Consolas" panose="020B0609020204030204" pitchFamily="49" charset="0"/>
              </a:rPr>
              <a:t>System.out.println</a:t>
            </a:r>
            <a:r>
              <a:rPr lang="en-US" sz="2000" dirty="0">
                <a:latin typeface="Consolas" panose="020B0609020204030204" pitchFamily="49" charset="0"/>
              </a:rPr>
              <a:t>(first, second, third);  // No good, then?</a:t>
            </a:r>
          </a:p>
          <a:p>
            <a:pPr lvl="1">
              <a:lnSpc>
                <a:spcPct val="90000"/>
              </a:lnSpc>
              <a:spcBef>
                <a:spcPct val="70000"/>
              </a:spcBef>
            </a:pPr>
            <a:r>
              <a:rPr lang="en-US" sz="2400" dirty="0"/>
              <a:t>Use the class name as a variable</a:t>
            </a:r>
          </a:p>
          <a:p>
            <a:pPr marL="857250" lvl="2" indent="0">
              <a:lnSpc>
                <a:spcPct val="90000"/>
              </a:lnSpc>
              <a:spcBef>
                <a:spcPct val="70000"/>
              </a:spcBef>
              <a:buNone/>
            </a:pPr>
            <a:r>
              <a:rPr lang="en-US" sz="2000" dirty="0">
                <a:latin typeface="Consolas" panose="020B0609020204030204" pitchFamily="49" charset="0"/>
              </a:rPr>
              <a:t>public class Test</a:t>
            </a:r>
          </a:p>
          <a:p>
            <a:pPr marL="857250" lvl="2" indent="0">
              <a:lnSpc>
                <a:spcPct val="90000"/>
              </a:lnSpc>
              <a:spcBef>
                <a:spcPct val="70000"/>
              </a:spcBef>
              <a:buNone/>
            </a:pPr>
            <a:r>
              <a:rPr lang="en-US" sz="2000" dirty="0">
                <a:latin typeface="Consolas" panose="020B0609020204030204" pitchFamily="49" charset="0"/>
              </a:rPr>
              <a:t>{</a:t>
            </a:r>
          </a:p>
          <a:p>
            <a:pPr marL="857250" lvl="2" indent="0">
              <a:lnSpc>
                <a:spcPct val="90000"/>
              </a:lnSpc>
              <a:spcBef>
                <a:spcPct val="70000"/>
              </a:spcBef>
              <a:buNone/>
            </a:pPr>
            <a:r>
              <a:rPr lang="en-US" sz="2000" dirty="0">
                <a:latin typeface="Consolas" panose="020B0609020204030204" pitchFamily="49" charset="0"/>
              </a:rPr>
              <a:t>    public static void main(String[] </a:t>
            </a:r>
            <a:r>
              <a:rPr lang="en-US" sz="2000" dirty="0" err="1">
                <a:latin typeface="Consolas" panose="020B0609020204030204" pitchFamily="49" charset="0"/>
              </a:rPr>
              <a:t>args</a:t>
            </a:r>
            <a:r>
              <a:rPr lang="en-US" sz="2000" dirty="0">
                <a:latin typeface="Consolas" panose="020B0609020204030204" pitchFamily="49" charset="0"/>
              </a:rPr>
              <a:t>) {</a:t>
            </a:r>
          </a:p>
          <a:p>
            <a:pPr marL="857250" lvl="2" indent="0">
              <a:lnSpc>
                <a:spcPct val="90000"/>
              </a:lnSpc>
              <a:spcBef>
                <a:spcPct val="70000"/>
              </a:spcBef>
              <a:buNone/>
            </a:pPr>
            <a:r>
              <a:rPr lang="en-US" sz="2000" dirty="0">
                <a:latin typeface="Consolas" panose="020B0609020204030204" pitchFamily="49" charset="0"/>
              </a:rPr>
              <a:t>        </a:t>
            </a:r>
            <a:r>
              <a:rPr lang="en-US" sz="2000" dirty="0" err="1">
                <a:latin typeface="Consolas" panose="020B0609020204030204" pitchFamily="49" charset="0"/>
              </a:rPr>
              <a:t>int</a:t>
            </a:r>
            <a:r>
              <a:rPr lang="en-US" sz="2000" dirty="0">
                <a:latin typeface="Consolas" panose="020B0609020204030204" pitchFamily="49" charset="0"/>
              </a:rPr>
              <a:t> Test;  // No good</a:t>
            </a:r>
          </a:p>
          <a:p>
            <a:pPr marL="857250" lvl="2" indent="0">
              <a:lnSpc>
                <a:spcPct val="90000"/>
              </a:lnSpc>
              <a:spcBef>
                <a:spcPct val="70000"/>
              </a:spcBef>
              <a:buNone/>
            </a:pPr>
            <a:r>
              <a:rPr lang="en-US" sz="2000" dirty="0">
                <a:latin typeface="Consolas" panose="020B0609020204030204" pitchFamily="49" charset="0"/>
              </a:rPr>
              <a:t>        ...</a:t>
            </a:r>
          </a:p>
          <a:p>
            <a:pPr marL="857250" lvl="2" indent="0">
              <a:lnSpc>
                <a:spcPct val="90000"/>
              </a:lnSpc>
              <a:spcBef>
                <a:spcPct val="70000"/>
              </a:spcBef>
              <a:buNone/>
            </a:pPr>
            <a:r>
              <a:rPr lang="en-US" sz="2000" dirty="0">
                <a:latin typeface="Consolas" panose="020B0609020204030204" pitchFamily="49" charset="0"/>
              </a:rPr>
              <a:t>    }</a:t>
            </a:r>
          </a:p>
          <a:p>
            <a:pPr marL="857250" lvl="2" indent="0">
              <a:lnSpc>
                <a:spcPct val="90000"/>
              </a:lnSpc>
              <a:spcBef>
                <a:spcPct val="70000"/>
              </a:spcBef>
              <a:buNone/>
            </a:pPr>
            <a:r>
              <a:rPr lang="en-US" sz="2000" dirty="0">
                <a:latin typeface="Consolas" panose="020B0609020204030204" pitchFamily="49" charset="0"/>
              </a:rPr>
              <a:t>}</a:t>
            </a:r>
            <a:endParaRPr lang="en-US" dirty="0">
              <a:latin typeface="Consolas" panose="020B0609020204030204" pitchFamily="49" charset="0"/>
            </a:endParaRP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87</a:t>
            </a:fld>
            <a:endParaRPr lang="en-US" dirty="0"/>
          </a:p>
        </p:txBody>
      </p:sp>
    </p:spTree>
    <p:extLst>
      <p:ext uri="{BB962C8B-B14F-4D97-AF65-F5344CB8AC3E}">
        <p14:creationId xmlns:p14="http://schemas.microsoft.com/office/powerpoint/2010/main" val="19703848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nSpc>
                <a:spcPct val="90000"/>
              </a:lnSpc>
              <a:spcBef>
                <a:spcPct val="70000"/>
              </a:spcBef>
            </a:pPr>
            <a:r>
              <a:rPr lang="en-US" sz="2800" dirty="0"/>
              <a:t>[Q] How to read values from the user</a:t>
            </a:r>
          </a:p>
          <a:p>
            <a:pPr lvl="1">
              <a:lnSpc>
                <a:spcPct val="90000"/>
              </a:lnSpc>
              <a:spcBef>
                <a:spcPct val="70000"/>
              </a:spcBef>
            </a:pPr>
            <a:r>
              <a:rPr lang="en-US" sz="2400" dirty="0"/>
              <a:t>import </a:t>
            </a:r>
            <a:r>
              <a:rPr lang="en-US" sz="2400" dirty="0" err="1"/>
              <a:t>java.util.Scanner</a:t>
            </a:r>
            <a:r>
              <a:rPr lang="en-US" sz="2400" dirty="0"/>
              <a:t>;		before the class definition</a:t>
            </a:r>
          </a:p>
          <a:p>
            <a:pPr marL="857250" lvl="2" indent="0">
              <a:lnSpc>
                <a:spcPct val="90000"/>
              </a:lnSpc>
              <a:spcBef>
                <a:spcPct val="70000"/>
              </a:spcBef>
              <a:buNone/>
            </a:pPr>
            <a:r>
              <a:rPr lang="en-US" sz="2000" dirty="0">
                <a:latin typeface="Consolas" panose="020B0609020204030204" pitchFamily="49" charset="0"/>
              </a:rPr>
              <a:t>import </a:t>
            </a:r>
            <a:r>
              <a:rPr lang="en-US" sz="2000" dirty="0" err="1">
                <a:latin typeface="Consolas" panose="020B0609020204030204" pitchFamily="49" charset="0"/>
              </a:rPr>
              <a:t>java.util.Scanner</a:t>
            </a:r>
            <a:r>
              <a:rPr lang="en-US" sz="2000" dirty="0">
                <a:latin typeface="Consolas" panose="020B0609020204030204" pitchFamily="49" charset="0"/>
              </a:rPr>
              <a:t>;</a:t>
            </a:r>
          </a:p>
          <a:p>
            <a:pPr marL="857250" lvl="2" indent="0">
              <a:lnSpc>
                <a:spcPct val="90000"/>
              </a:lnSpc>
              <a:spcBef>
                <a:spcPct val="70000"/>
              </a:spcBef>
              <a:buNone/>
            </a:pPr>
            <a:r>
              <a:rPr lang="en-US" sz="2000" dirty="0">
                <a:latin typeface="Consolas" panose="020B0609020204030204" pitchFamily="49" charset="0"/>
              </a:rPr>
              <a:t>public class Test {</a:t>
            </a:r>
          </a:p>
          <a:p>
            <a:pPr marL="857250" lvl="2" indent="0">
              <a:lnSpc>
                <a:spcPct val="90000"/>
              </a:lnSpc>
              <a:spcBef>
                <a:spcPct val="70000"/>
              </a:spcBef>
              <a:buNone/>
            </a:pPr>
            <a:r>
              <a:rPr lang="en-US" sz="2000" dirty="0">
                <a:latin typeface="Consolas" panose="020B0609020204030204" pitchFamily="49" charset="0"/>
              </a:rPr>
              <a:t>    ...</a:t>
            </a:r>
          </a:p>
          <a:p>
            <a:pPr marL="857250" lvl="2" indent="0">
              <a:lnSpc>
                <a:spcPct val="90000"/>
              </a:lnSpc>
              <a:spcBef>
                <a:spcPct val="70000"/>
              </a:spcBef>
              <a:buNone/>
            </a:pPr>
            <a:r>
              <a:rPr lang="en-US" sz="2000" dirty="0">
                <a:latin typeface="Consolas" panose="020B0609020204030204" pitchFamily="49" charset="0"/>
              </a:rPr>
              <a:t>}</a:t>
            </a:r>
            <a:endParaRPr lang="en-US" sz="2400" dirty="0">
              <a:latin typeface="Consolas" panose="020B0609020204030204" pitchFamily="49" charset="0"/>
            </a:endParaRPr>
          </a:p>
          <a:p>
            <a:pPr>
              <a:lnSpc>
                <a:spcPct val="90000"/>
              </a:lnSpc>
              <a:spcBef>
                <a:spcPct val="70000"/>
              </a:spcBef>
            </a:pPr>
            <a:r>
              <a:rPr lang="en-US" sz="2800" dirty="0"/>
              <a:t>Data conversions</a:t>
            </a:r>
          </a:p>
          <a:p>
            <a:pPr marL="800100" lvl="2" indent="0">
              <a:lnSpc>
                <a:spcPct val="90000"/>
              </a:lnSpc>
              <a:spcBef>
                <a:spcPct val="70000"/>
              </a:spcBef>
              <a:buNone/>
            </a:pPr>
            <a:r>
              <a:rPr lang="en-US" sz="1800" dirty="0">
                <a:latin typeface="Consolas" panose="020B0609020204030204" pitchFamily="49" charset="0"/>
              </a:rPr>
              <a:t>float factor = 1.6;  // Note that floating point values are</a:t>
            </a:r>
          </a:p>
          <a:p>
            <a:pPr marL="800100" lvl="2" indent="0">
              <a:lnSpc>
                <a:spcPct val="90000"/>
              </a:lnSpc>
              <a:spcBef>
                <a:spcPct val="70000"/>
              </a:spcBef>
              <a:buNone/>
            </a:pPr>
            <a:r>
              <a:rPr lang="en-US" sz="1800" dirty="0">
                <a:latin typeface="Consolas" panose="020B0609020204030204" pitchFamily="49" charset="0"/>
              </a:rPr>
              <a:t>                     //   considered as double type.</a:t>
            </a:r>
          </a:p>
          <a:p>
            <a:pPr>
              <a:lnSpc>
                <a:spcPct val="90000"/>
              </a:lnSpc>
              <a:spcBef>
                <a:spcPct val="70000"/>
              </a:spcBef>
            </a:pPr>
            <a:r>
              <a:rPr lang="en-US" sz="2800" dirty="0"/>
              <a:t>Integer division</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88</a:t>
            </a:fld>
            <a:endParaRPr lang="en-US" dirty="0"/>
          </a:p>
        </p:txBody>
      </p:sp>
    </p:spTree>
    <p:extLst>
      <p:ext uri="{BB962C8B-B14F-4D97-AF65-F5344CB8AC3E}">
        <p14:creationId xmlns:p14="http://schemas.microsoft.com/office/powerpoint/2010/main" val="3944420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192505"/>
            <a:ext cx="8694229" cy="6665495"/>
          </a:xfrm>
        </p:spPr>
        <p:txBody>
          <a:bodyPr>
            <a:normAutofit fontScale="92500" lnSpcReduction="20000"/>
          </a:bodyPr>
          <a:lstStyle/>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import </a:t>
            </a:r>
            <a:r>
              <a:rPr lang="en-US" sz="1400" dirty="0" err="1">
                <a:latin typeface="Courier New" panose="02070309020205020404" pitchFamily="49" charset="0"/>
                <a:cs typeface="Courier New" panose="02070309020205020404" pitchFamily="49" charset="0"/>
              </a:rPr>
              <a:t>java.util.Scanner</a:t>
            </a:r>
            <a:r>
              <a:rPr lang="en-US" sz="1400" dirty="0">
                <a:latin typeface="Courier New" panose="02070309020205020404" pitchFamily="49" charset="0"/>
                <a:cs typeface="Courier New" panose="02070309020205020404" pitchFamily="49" charset="0"/>
              </a:rPr>
              <a:t>;</a:t>
            </a:r>
          </a:p>
          <a:p>
            <a:pPr marL="0" indent="0">
              <a:lnSpc>
                <a:spcPct val="90000"/>
              </a:lnSpc>
              <a:spcBef>
                <a:spcPct val="70000"/>
              </a:spcBef>
              <a:buNone/>
            </a:pPr>
            <a:endParaRPr lang="en-US" sz="1400" dirty="0">
              <a:latin typeface="Courier New" panose="02070309020205020404" pitchFamily="49" charset="0"/>
              <a:cs typeface="Courier New" panose="02070309020205020404" pitchFamily="49" charset="0"/>
            </a:endParaRP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public class Review1 </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public static void main(String[] </a:t>
            </a:r>
            <a:r>
              <a:rPr lang="en-US" sz="1400" dirty="0" err="1">
                <a:latin typeface="Courier New" panose="02070309020205020404" pitchFamily="49" charset="0"/>
                <a:cs typeface="Courier New" panose="02070309020205020404" pitchFamily="49" charset="0"/>
              </a:rPr>
              <a:t>args</a:t>
            </a:r>
            <a:r>
              <a:rPr lang="en-US" sz="1400" dirty="0">
                <a:latin typeface="Courier New" panose="02070309020205020404" pitchFamily="49" charset="0"/>
                <a:cs typeface="Courier New" panose="02070309020205020404" pitchFamily="49" charset="0"/>
              </a:rPr>
              <a:t>);</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quarters, dimes, nickels, pennies;</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float factor = 1.6, cents;</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double miles, kilometers, dollars;</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Scanner scan = new Scanner(System.in);</a:t>
            </a:r>
          </a:p>
          <a:p>
            <a:pPr marL="0" indent="0">
              <a:lnSpc>
                <a:spcPct val="90000"/>
              </a:lnSpc>
              <a:spcBef>
                <a:spcPct val="70000"/>
              </a:spcBef>
              <a:buNone/>
            </a:pPr>
            <a:endParaRPr lang="en-US" sz="1400" dirty="0">
              <a:latin typeface="Courier New" panose="02070309020205020404" pitchFamily="49" charset="0"/>
              <a:cs typeface="Courier New" panose="02070309020205020404" pitchFamily="49" charset="0"/>
            </a:endParaRP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quarters = </a:t>
            </a:r>
            <a:r>
              <a:rPr lang="en-US" sz="1400" dirty="0" err="1">
                <a:latin typeface="Courier New" panose="02070309020205020404" pitchFamily="49" charset="0"/>
                <a:cs typeface="Courier New" panose="02070309020205020404" pitchFamily="49" charset="0"/>
              </a:rPr>
              <a:t>scan.nextInt</a:t>
            </a:r>
            <a:r>
              <a:rPr lang="en-US" sz="1400" dirty="0">
                <a:latin typeface="Courier New" panose="02070309020205020404" pitchFamily="49" charset="0"/>
                <a:cs typeface="Courier New" panose="02070309020205020404" pitchFamily="49" charset="0"/>
              </a:rPr>
              <a:t>();  // What if the user enters 34.5?</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dimes = </a:t>
            </a:r>
            <a:r>
              <a:rPr lang="en-US" sz="1400" dirty="0" err="1">
                <a:latin typeface="Courier New" panose="02070309020205020404" pitchFamily="49" charset="0"/>
                <a:cs typeface="Courier New" panose="02070309020205020404" pitchFamily="49" charset="0"/>
              </a:rPr>
              <a:t>scan.nextInt</a:t>
            </a:r>
            <a:r>
              <a:rPr lang="en-US" sz="1400" dirty="0">
                <a:latin typeface="Courier New" panose="02070309020205020404" pitchFamily="49" charset="0"/>
                <a:cs typeface="Courier New" panose="02070309020205020404" pitchFamily="49" charset="0"/>
              </a:rPr>
              <a:t>();</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pennies = </a:t>
            </a:r>
            <a:r>
              <a:rPr lang="en-US" sz="1400" dirty="0" err="1">
                <a:latin typeface="Courier New" panose="02070309020205020404" pitchFamily="49" charset="0"/>
                <a:cs typeface="Courier New" panose="02070309020205020404" pitchFamily="49" charset="0"/>
              </a:rPr>
              <a:t>scan.nextInt</a:t>
            </a:r>
            <a:r>
              <a:rPr lang="en-US" sz="1400" dirty="0">
                <a:latin typeface="Courier New" panose="02070309020205020404" pitchFamily="49" charset="0"/>
                <a:cs typeface="Courier New" panose="02070309020205020404" pitchFamily="49" charset="0"/>
              </a:rPr>
              <a:t>();</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miles = </a:t>
            </a:r>
            <a:r>
              <a:rPr lang="en-US" sz="1400" dirty="0" err="1">
                <a:latin typeface="Courier New" panose="02070309020205020404" pitchFamily="49" charset="0"/>
                <a:cs typeface="Courier New" panose="02070309020205020404" pitchFamily="49" charset="0"/>
              </a:rPr>
              <a:t>scan.nextDouble</a:t>
            </a:r>
            <a:r>
              <a:rPr lang="en-US" sz="1400" dirty="0">
                <a:latin typeface="Courier New" panose="02070309020205020404" pitchFamily="49" charset="0"/>
                <a:cs typeface="Courier New" panose="02070309020205020404" pitchFamily="49" charset="0"/>
              </a:rPr>
              <a:t>();</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kilometers = 1.6 * miles;</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System.out.printin</a:t>
            </a:r>
            <a:r>
              <a:rPr lang="en-US" sz="1400" dirty="0">
                <a:latin typeface="Courier New" panose="02070309020205020404" pitchFamily="49" charset="0"/>
                <a:cs typeface="Courier New" panose="02070309020205020404" pitchFamily="49" charset="0"/>
              </a:rPr>
              <a:t>("The three values are ", quarters, dimes, pennies);</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System.out.printin</a:t>
            </a:r>
            <a:r>
              <a:rPr lang="en-US" sz="1400" dirty="0">
                <a:latin typeface="Courier New" panose="02070309020205020404" pitchFamily="49" charset="0"/>
                <a:cs typeface="Courier New" panose="02070309020205020404" pitchFamily="49" charset="0"/>
              </a:rPr>
              <a:t>(miles + " miles = " + kilometers + " kilometers");</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cents = quarters * 25 + dimes * 10 + nickels * 5 + pennies;</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dollars = cents / 100;</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cents %= 100;</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System.out.println</a:t>
            </a:r>
            <a:r>
              <a:rPr lang="en-US" sz="1400" dirty="0">
                <a:latin typeface="Courier New" panose="02070309020205020404" pitchFamily="49" charset="0"/>
                <a:cs typeface="Courier New" panose="02070309020205020404" pitchFamily="49" charset="0"/>
              </a:rPr>
              <a:t>(dollars + " dollars and " + cents + " cents");</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    }</a:t>
            </a:r>
          </a:p>
          <a:p>
            <a:pPr marL="0" indent="0">
              <a:lnSpc>
                <a:spcPct val="90000"/>
              </a:lnSpc>
              <a:spcBef>
                <a:spcPct val="70000"/>
              </a:spcBef>
              <a:buNone/>
            </a:pPr>
            <a:r>
              <a:rPr lang="en-US" sz="1400" dirty="0">
                <a:latin typeface="Courier New" panose="02070309020205020404" pitchFamily="49" charset="0"/>
                <a:cs typeface="Courier New" panose="02070309020205020404" pitchFamily="49" charset="0"/>
              </a:rPr>
              <a:t>}</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89</a:t>
            </a:fld>
            <a:endParaRPr lang="en-US" dirty="0"/>
          </a:p>
        </p:txBody>
      </p:sp>
      <p:sp>
        <p:nvSpPr>
          <p:cNvPr id="2" name="Speech Bubble: Oval 1">
            <a:extLst>
              <a:ext uri="{FF2B5EF4-FFF2-40B4-BE49-F238E27FC236}">
                <a16:creationId xmlns:a16="http://schemas.microsoft.com/office/drawing/2014/main" id="{5753F05D-D3FD-C9B6-E15E-AE811BE58B6E}"/>
              </a:ext>
            </a:extLst>
          </p:cNvPr>
          <p:cNvSpPr/>
          <p:nvPr/>
        </p:nvSpPr>
        <p:spPr>
          <a:xfrm>
            <a:off x="5380463" y="635620"/>
            <a:ext cx="3116766" cy="1806497"/>
          </a:xfrm>
          <a:prstGeom prst="wedgeEllipse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solidFill>
                  <a:schemeClr val="tx1"/>
                </a:solidFill>
              </a:rPr>
              <a:t>Find errors!</a:t>
            </a:r>
          </a:p>
        </p:txBody>
      </p:sp>
    </p:spTree>
    <p:extLst>
      <p:ext uri="{BB962C8B-B14F-4D97-AF65-F5344CB8AC3E}">
        <p14:creationId xmlns:p14="http://schemas.microsoft.com/office/powerpoint/2010/main" val="20972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spcBef>
                <a:spcPct val="90000"/>
              </a:spcBef>
            </a:pPr>
            <a:r>
              <a:rPr lang="en-US" dirty="0"/>
              <a:t>[X] Let’s try to write </a:t>
            </a:r>
            <a:r>
              <a:rPr lang="en-US" sz="2800" dirty="0">
                <a:latin typeface="Consolas" panose="020B0609020204030204" pitchFamily="49" charset="0"/>
                <a:cs typeface="Courier New" panose="02070309020205020404" pitchFamily="49" charset="0"/>
              </a:rPr>
              <a:t>Woderful.java</a:t>
            </a:r>
            <a:r>
              <a:rPr lang="en-US" dirty="0"/>
              <a:t> that prints</a:t>
            </a:r>
          </a:p>
          <a:p>
            <a:pPr lvl="1">
              <a:spcBef>
                <a:spcPct val="90000"/>
              </a:spcBef>
            </a:pPr>
            <a:r>
              <a:rPr lang="en-US" dirty="0">
                <a:latin typeface="Consolas" panose="020B0609020204030204" pitchFamily="49" charset="0"/>
              </a:rPr>
              <a:t>"What an interesting "</a:t>
            </a:r>
          </a:p>
          <a:p>
            <a:pPr lvl="1">
              <a:spcBef>
                <a:spcPct val="90000"/>
              </a:spcBef>
            </a:pPr>
            <a:r>
              <a:rPr lang="en-US" dirty="0">
                <a:latin typeface="Consolas" panose="020B0609020204030204" pitchFamily="49" charset="0"/>
              </a:rPr>
              <a:t>"course, COMP 1130-04!"</a:t>
            </a:r>
          </a:p>
          <a:p>
            <a:pPr>
              <a:spcBef>
                <a:spcPct val="90000"/>
              </a:spcBef>
            </a:pPr>
            <a:r>
              <a:rPr lang="en-US" dirty="0"/>
              <a:t>You need to use two </a:t>
            </a:r>
            <a:r>
              <a:rPr lang="en-US" sz="2800" dirty="0">
                <a:latin typeface="Consolas" panose="020B0609020204030204" pitchFamily="49" charset="0"/>
                <a:cs typeface="Courier New" panose="02070309020205020404" pitchFamily="49" charset="0"/>
              </a:rPr>
              <a:t>print()</a:t>
            </a:r>
            <a:r>
              <a:rPr lang="en-US" dirty="0"/>
              <a:t> or </a:t>
            </a:r>
            <a:r>
              <a:rPr lang="en-US" sz="2800" dirty="0" err="1">
                <a:latin typeface="Consolas" panose="020B0609020204030204" pitchFamily="49" charset="0"/>
                <a:cs typeface="Courier New" panose="02070309020205020404" pitchFamily="49" charset="0"/>
              </a:rPr>
              <a:t>println</a:t>
            </a:r>
            <a:r>
              <a:rPr lang="en-US" sz="2800" dirty="0">
                <a:latin typeface="Consolas" panose="020B0609020204030204" pitchFamily="49" charset="0"/>
                <a:cs typeface="Courier New" panose="02070309020205020404" pitchFamily="49" charset="0"/>
              </a:rPr>
              <a:t>()</a:t>
            </a:r>
            <a:r>
              <a:rPr lang="en-US" dirty="0"/>
              <a:t> methods. But the above strings should be displayed in the same line.</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9</a:t>
            </a:fld>
            <a:endParaRPr lang="en-US" dirty="0"/>
          </a:p>
        </p:txBody>
      </p:sp>
    </p:spTree>
    <p:extLst>
      <p:ext uri="{BB962C8B-B14F-4D97-AF65-F5344CB8AC3E}">
        <p14:creationId xmlns:p14="http://schemas.microsoft.com/office/powerpoint/2010/main" val="20129988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pPr>
              <a:spcBef>
                <a:spcPct val="70000"/>
              </a:spcBef>
            </a:pPr>
            <a:r>
              <a:rPr lang="en-US" sz="2800" dirty="0"/>
              <a:t>Read integer values that represent the number of quarters, dimes, nickels, and pennies.</a:t>
            </a:r>
          </a:p>
          <a:p>
            <a:pPr lvl="1">
              <a:spcBef>
                <a:spcPct val="70000"/>
              </a:spcBef>
            </a:pPr>
            <a:r>
              <a:rPr lang="en-US" sz="2400" dirty="0"/>
              <a:t>Determine the total value of the coins in cents</a:t>
            </a:r>
          </a:p>
          <a:p>
            <a:pPr lvl="2">
              <a:spcBef>
                <a:spcPct val="70000"/>
              </a:spcBef>
            </a:pPr>
            <a:r>
              <a:rPr lang="en-US" sz="2000" dirty="0"/>
              <a:t>E.g., 5 quarters, 2 dimes, 12 nickels, and 20 cents =&gt; 5 * 25 + 2 * 10 + 12 * 5 + 20 * 1 = 170 cents</a:t>
            </a:r>
          </a:p>
          <a:p>
            <a:pPr lvl="1">
              <a:spcBef>
                <a:spcPct val="70000"/>
              </a:spcBef>
            </a:pPr>
            <a:r>
              <a:rPr lang="en-US" sz="2400" dirty="0"/>
              <a:t>Determine the total in dollars and cents</a:t>
            </a:r>
          </a:p>
          <a:p>
            <a:pPr lvl="2">
              <a:spcBef>
                <a:spcPct val="70000"/>
              </a:spcBef>
            </a:pPr>
            <a:r>
              <a:rPr lang="en-US" sz="2000" dirty="0"/>
              <a:t>E.g., 245 cents =&gt; 2 dollars and 45 cents</a:t>
            </a:r>
          </a:p>
          <a:p>
            <a:pPr marL="1371600" lvl="3" indent="0">
              <a:spcBef>
                <a:spcPct val="70000"/>
              </a:spcBef>
              <a:buNone/>
            </a:pPr>
            <a:r>
              <a:rPr lang="en-US" sz="1600" dirty="0"/>
              <a:t>total = 245;</a:t>
            </a:r>
          </a:p>
          <a:p>
            <a:pPr marL="1371600" lvl="3" indent="0">
              <a:spcBef>
                <a:spcPct val="70000"/>
              </a:spcBef>
              <a:buNone/>
            </a:pPr>
            <a:r>
              <a:rPr lang="en-US" sz="1600" dirty="0"/>
              <a:t>Dollars = total / 100;</a:t>
            </a:r>
          </a:p>
          <a:p>
            <a:pPr marL="1371600" lvl="3" indent="0">
              <a:spcBef>
                <a:spcPct val="70000"/>
              </a:spcBef>
              <a:buNone/>
            </a:pPr>
            <a:r>
              <a:rPr lang="en-US" sz="1600" dirty="0"/>
              <a:t>Cents = total % 100;</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90</a:t>
            </a:fld>
            <a:endParaRPr lang="en-US" dirty="0"/>
          </a:p>
        </p:txBody>
      </p:sp>
    </p:spTree>
    <p:extLst>
      <p:ext uri="{BB962C8B-B14F-4D97-AF65-F5344CB8AC3E}">
        <p14:creationId xmlns:p14="http://schemas.microsoft.com/office/powerpoint/2010/main" val="7140686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fontScale="85000" lnSpcReduction="20000"/>
          </a:bodyPr>
          <a:lstStyle/>
          <a:p>
            <a:pPr>
              <a:spcBef>
                <a:spcPct val="70000"/>
              </a:spcBef>
            </a:pPr>
            <a:r>
              <a:rPr lang="en-US" sz="2800" dirty="0"/>
              <a:t>Read integer values that represent the number of quarters, dimes, nickels, and pennies.</a:t>
            </a:r>
          </a:p>
          <a:p>
            <a:pPr lvl="1">
              <a:spcBef>
                <a:spcPct val="70000"/>
              </a:spcBef>
            </a:pPr>
            <a:r>
              <a:rPr lang="en-US" sz="2400" dirty="0"/>
              <a:t>Determine the total value of the coins in cents</a:t>
            </a:r>
          </a:p>
          <a:p>
            <a:pPr lvl="2">
              <a:spcBef>
                <a:spcPct val="70000"/>
              </a:spcBef>
            </a:pPr>
            <a:r>
              <a:rPr lang="en-US" sz="2000" dirty="0"/>
              <a:t>E.g., 5 quarters, 2 dimes, 12 nickels, and 20 pennies =&gt; 5 * 25 + 2 * 10 + 12 * 5 + 20 * 1 = 170 cents</a:t>
            </a:r>
          </a:p>
          <a:p>
            <a:pPr marL="914400" lvl="2" indent="0">
              <a:spcBef>
                <a:spcPct val="70000"/>
              </a:spcBef>
              <a:buNone/>
            </a:pPr>
            <a:r>
              <a:rPr lang="en-US" sz="1900" dirty="0" err="1">
                <a:latin typeface="Consolas" panose="020B0609020204030204" pitchFamily="49" charset="0"/>
              </a:rPr>
              <a:t>int</a:t>
            </a:r>
            <a:r>
              <a:rPr lang="en-US" sz="1900" dirty="0">
                <a:latin typeface="Consolas" panose="020B0609020204030204" pitchFamily="49" charset="0"/>
              </a:rPr>
              <a:t> q, d, n, p, total;</a:t>
            </a:r>
          </a:p>
          <a:p>
            <a:pPr marL="914400" lvl="2" indent="0">
              <a:spcBef>
                <a:spcPct val="70000"/>
              </a:spcBef>
              <a:buNone/>
            </a:pPr>
            <a:r>
              <a:rPr lang="en-US" sz="1900" dirty="0">
                <a:latin typeface="Consolas" panose="020B0609020204030204" pitchFamily="49" charset="0"/>
              </a:rPr>
              <a:t>q = </a:t>
            </a:r>
            <a:r>
              <a:rPr lang="en-US" sz="1900" dirty="0" err="1">
                <a:latin typeface="Consolas" panose="020B0609020204030204" pitchFamily="49" charset="0"/>
              </a:rPr>
              <a:t>scan.nextInt</a:t>
            </a:r>
            <a:r>
              <a:rPr lang="en-US" sz="1900" dirty="0">
                <a:latin typeface="Consolas" panose="020B0609020204030204" pitchFamily="49" charset="0"/>
              </a:rPr>
              <a:t>(); ...</a:t>
            </a:r>
          </a:p>
          <a:p>
            <a:pPr marL="914400" lvl="2" indent="0">
              <a:spcBef>
                <a:spcPct val="70000"/>
              </a:spcBef>
              <a:buNone/>
            </a:pPr>
            <a:r>
              <a:rPr lang="en-US" sz="1900" dirty="0">
                <a:latin typeface="Consolas" panose="020B0609020204030204" pitchFamily="49" charset="0"/>
              </a:rPr>
              <a:t>total = ...</a:t>
            </a:r>
          </a:p>
          <a:p>
            <a:pPr lvl="1">
              <a:spcBef>
                <a:spcPct val="70000"/>
              </a:spcBef>
            </a:pPr>
            <a:r>
              <a:rPr lang="en-US" sz="2400" dirty="0"/>
              <a:t>Determine the total in dollars and cents</a:t>
            </a:r>
          </a:p>
          <a:p>
            <a:pPr lvl="2">
              <a:spcBef>
                <a:spcPct val="70000"/>
              </a:spcBef>
            </a:pPr>
            <a:r>
              <a:rPr lang="en-US" sz="2000" dirty="0"/>
              <a:t>E.g., 170 cents =&gt; 1 dollars and 70 cents</a:t>
            </a:r>
          </a:p>
          <a:p>
            <a:pPr marL="914400" lvl="2" indent="0">
              <a:spcBef>
                <a:spcPct val="70000"/>
              </a:spcBef>
              <a:buNone/>
            </a:pPr>
            <a:r>
              <a:rPr lang="en-US" sz="1900" dirty="0" err="1">
                <a:latin typeface="Consolas" panose="020B0609020204030204" pitchFamily="49" charset="0"/>
              </a:rPr>
              <a:t>int</a:t>
            </a:r>
            <a:r>
              <a:rPr lang="en-US" sz="1900" dirty="0">
                <a:latin typeface="Consolas" panose="020B0609020204030204" pitchFamily="49" charset="0"/>
              </a:rPr>
              <a:t> dollars, cents;</a:t>
            </a:r>
          </a:p>
          <a:p>
            <a:pPr marL="914400" lvl="2" indent="0">
              <a:spcBef>
                <a:spcPct val="70000"/>
              </a:spcBef>
              <a:buNone/>
            </a:pPr>
            <a:r>
              <a:rPr lang="en-US" sz="1900" dirty="0">
                <a:latin typeface="Consolas" panose="020B0609020204030204" pitchFamily="49" charset="0"/>
              </a:rPr>
              <a:t>dollars = total / 100;</a:t>
            </a:r>
          </a:p>
          <a:p>
            <a:pPr marL="914400" lvl="2" indent="0">
              <a:spcBef>
                <a:spcPct val="70000"/>
              </a:spcBef>
              <a:buNone/>
            </a:pPr>
            <a:r>
              <a:rPr lang="en-US" sz="1900" dirty="0">
                <a:latin typeface="Consolas" panose="020B0609020204030204" pitchFamily="49" charset="0"/>
              </a:rPr>
              <a:t>cents = ...</a:t>
            </a:r>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91</a:t>
            </a:fld>
            <a:endParaRPr lang="en-US" dirty="0"/>
          </a:p>
        </p:txBody>
      </p:sp>
    </p:spTree>
    <p:extLst>
      <p:ext uri="{BB962C8B-B14F-4D97-AF65-F5344CB8AC3E}">
        <p14:creationId xmlns:p14="http://schemas.microsoft.com/office/powerpoint/2010/main" val="301743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2" presetClass="entr" presetSubtype="0"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1000"/>
                                        <p:tgtEl>
                                          <p:spTgt spid="3">
                                            <p:txEl>
                                              <p:pRg st="10" end="10"/>
                                            </p:txEl>
                                          </p:spTgt>
                                        </p:tgtEl>
                                      </p:cBhvr>
                                    </p:animEffect>
                                    <p:anim calcmode="lin" valueType="num">
                                      <p:cBhvr>
                                        <p:cTn id="5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2 - </a:t>
            </a:r>
            <a:fld id="{90994C07-E970-A243-9601-A1D642E986EC}" type="slidenum">
              <a:rPr lang="en-US" smtClean="0"/>
              <a:pPr/>
              <a:t>92</a:t>
            </a:fld>
            <a:endParaRPr lang="en-US" dirty="0"/>
          </a:p>
        </p:txBody>
      </p:sp>
    </p:spTree>
    <p:extLst>
      <p:ext uri="{BB962C8B-B14F-4D97-AF65-F5344CB8AC3E}">
        <p14:creationId xmlns:p14="http://schemas.microsoft.com/office/powerpoint/2010/main" val="579970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3089</TotalTime>
  <Words>7534</Words>
  <Application>Microsoft Office PowerPoint</Application>
  <PresentationFormat>On-screen Show (4:3)</PresentationFormat>
  <Paragraphs>1115</Paragraphs>
  <Slides>92</Slides>
  <Notes>92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Consolas</vt:lpstr>
      <vt:lpstr>Courier New</vt:lpstr>
      <vt:lpstr>Times New Roman</vt:lpstr>
      <vt:lpstr>Office Theme</vt:lpstr>
      <vt:lpstr>PowerPoint Presentation</vt:lpstr>
      <vt:lpstr>Objectives</vt:lpstr>
      <vt:lpstr>Content</vt:lpstr>
      <vt:lpstr>1. Character Strings</vt:lpstr>
      <vt:lpstr>1. Character Strings</vt:lpstr>
      <vt:lpstr>1.1 The println() Method</vt:lpstr>
      <vt:lpstr>The print() Method</vt:lpstr>
      <vt:lpstr>PowerPoint Presentation</vt:lpstr>
      <vt:lpstr>PowerPoint Presentation</vt:lpstr>
      <vt:lpstr>PowerPoint Presentation</vt:lpstr>
      <vt:lpstr>Intermediate Summary</vt:lpstr>
      <vt:lpstr>1.2 String Concatenation</vt:lpstr>
      <vt:lpstr>PowerPoint Presentation</vt:lpstr>
      <vt:lpstr>PowerPoint Presentation</vt:lpstr>
      <vt:lpstr>PowerPoint Presentation</vt:lpstr>
      <vt:lpstr>Intermediate Summary</vt:lpstr>
      <vt:lpstr>1.3 Escape Sequences</vt:lpstr>
      <vt:lpstr>PowerPoint Presentation</vt:lpstr>
      <vt:lpstr>PowerPoint Presentation</vt:lpstr>
      <vt:lpstr>Intermediate Summary</vt:lpstr>
      <vt:lpstr>Content</vt:lpstr>
      <vt:lpstr>2. Variables and Assignment</vt:lpstr>
      <vt:lpstr>2.1 Variables</vt:lpstr>
      <vt:lpstr>PowerPoint Presentation</vt:lpstr>
      <vt:lpstr>PowerPoint Presentation</vt:lpstr>
      <vt:lpstr>PowerPoint Presentation</vt:lpstr>
      <vt:lpstr>PowerPoint Presentation</vt:lpstr>
      <vt:lpstr>PowerPoint Presentation</vt:lpstr>
      <vt:lpstr>2.2 Assignment Operator</vt:lpstr>
      <vt:lpstr>PowerPoint Presentation</vt:lpstr>
      <vt:lpstr>PowerPoint Presentation</vt:lpstr>
      <vt:lpstr>PowerPoint Presentation</vt:lpstr>
      <vt:lpstr>Intermediate Summary</vt:lpstr>
      <vt:lpstr>2.3 Constants</vt:lpstr>
      <vt:lpstr>PowerPoint Presentation</vt:lpstr>
      <vt:lpstr>Content</vt:lpstr>
      <vt:lpstr>3. Primitive Data Types</vt:lpstr>
      <vt:lpstr>3.1 Numeric Types</vt:lpstr>
      <vt:lpstr>3.2 Characters</vt:lpstr>
      <vt:lpstr>Character Sets</vt:lpstr>
      <vt:lpstr>Characters</vt:lpstr>
      <vt:lpstr>PowerPoint Presentation</vt:lpstr>
      <vt:lpstr>3.3 Booleans</vt:lpstr>
      <vt:lpstr>Intermediate Summary</vt:lpstr>
      <vt:lpstr>Content</vt:lpstr>
      <vt:lpstr>4. Expressions</vt:lpstr>
      <vt:lpstr>4.1 Arithmetic Operators</vt:lpstr>
      <vt:lpstr>Division and Remainder</vt:lpstr>
      <vt:lpstr>4.2 Operator Precedence</vt:lpstr>
      <vt:lpstr>PowerPoint Presentation</vt:lpstr>
      <vt:lpstr>PowerPoint Presentation</vt:lpstr>
      <vt:lpstr>PowerPoint Presentation</vt:lpstr>
      <vt:lpstr>PowerPoint Presentation</vt:lpstr>
      <vt:lpstr>Assignment Revisited</vt:lpstr>
      <vt:lpstr>PowerPoint Presentation</vt:lpstr>
      <vt:lpstr>4.3 Increment and Decrement Operators</vt:lpstr>
      <vt:lpstr>PowerPoint Presentation</vt:lpstr>
      <vt:lpstr>4.4 Assignment Operators</vt:lpstr>
      <vt:lpstr>PowerPoint Presentation</vt:lpstr>
      <vt:lpstr>PowerPoint Presentation</vt:lpstr>
      <vt:lpstr>PowerPoint Presentation</vt:lpstr>
      <vt:lpstr>PowerPoint Presentation</vt:lpstr>
      <vt:lpstr>Example</vt:lpstr>
      <vt:lpstr>Example</vt:lpstr>
      <vt:lpstr>Content</vt:lpstr>
      <vt:lpstr>5. Data Conversions</vt:lpstr>
      <vt:lpstr>PowerPoint Presentation</vt:lpstr>
      <vt:lpstr>PowerPoint Presentation</vt:lpstr>
      <vt:lpstr>PowerPoint Presentation</vt:lpstr>
      <vt:lpstr>PowerPoint Presentation</vt:lpstr>
      <vt:lpstr>Assignment Conversion</vt:lpstr>
      <vt:lpstr>Promotion</vt:lpstr>
      <vt:lpstr>Casting</vt:lpstr>
      <vt:lpstr>Content</vt:lpstr>
      <vt:lpstr>6. Reading Input Data</vt:lpstr>
      <vt:lpstr>The Scanner Class</vt:lpstr>
      <vt:lpstr>Reading Input</vt:lpstr>
      <vt:lpstr>PowerPoint Presentation</vt:lpstr>
      <vt:lpstr>nextLine()</vt:lpstr>
      <vt:lpstr>xxx</vt:lpstr>
      <vt:lpstr>PowerPoint Presentation</vt:lpstr>
      <vt:lpstr>Input Tokens</vt:lpstr>
      <vt:lpstr>PowerPoint Presentation</vt:lpstr>
      <vt:lpstr>PowerPoint Presentation</vt:lpstr>
      <vt:lpstr>Using nextLine() and next()</vt:lpstr>
      <vt:lpstr>PowerPoint Presentation</vt:lpstr>
      <vt:lpstr>Review</vt:lpstr>
      <vt:lpstr>PowerPoint Presentation</vt:lpstr>
      <vt:lpstr>PowerPoint Presentation</vt:lpstr>
      <vt:lpstr>Example</vt:lpstr>
      <vt:lpstr>Example</vt:lpstr>
      <vt:lpstr>Review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Foundations</dc:title>
  <dc:creator>John Lewis</dc:creator>
  <cp:lastModifiedBy>Mahnhoon Lee</cp:lastModifiedBy>
  <cp:revision>191</cp:revision>
  <dcterms:created xsi:type="dcterms:W3CDTF">2013-08-02T19:24:25Z</dcterms:created>
  <dcterms:modified xsi:type="dcterms:W3CDTF">2022-09-23T19:49:11Z</dcterms:modified>
</cp:coreProperties>
</file>